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3" r:id="rId2"/>
    <p:sldId id="345" r:id="rId3"/>
    <p:sldId id="351" r:id="rId4"/>
    <p:sldId id="352" r:id="rId5"/>
    <p:sldId id="353" r:id="rId6"/>
    <p:sldId id="346" r:id="rId7"/>
    <p:sldId id="347" r:id="rId8"/>
    <p:sldId id="348" r:id="rId9"/>
    <p:sldId id="349" r:id="rId10"/>
    <p:sldId id="350" r:id="rId11"/>
    <p:sldId id="354" r:id="rId12"/>
    <p:sldId id="355" r:id="rId13"/>
    <p:sldId id="356" r:id="rId14"/>
    <p:sldId id="357" r:id="rId15"/>
    <p:sldId id="358" r:id="rId16"/>
    <p:sldId id="359" r:id="rId17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E9C4C7"/>
    <a:srgbClr val="BFB8AF"/>
    <a:srgbClr val="BED9C7"/>
    <a:srgbClr val="D2BA81"/>
    <a:srgbClr val="404040"/>
    <a:srgbClr val="262626"/>
    <a:srgbClr val="FF689D"/>
    <a:srgbClr val="F3EB04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98" autoAdjust="0"/>
    <p:restoredTop sz="92950" autoAdjust="0"/>
  </p:normalViewPr>
  <p:slideViewPr>
    <p:cSldViewPr snapToGrid="0" showGuides="1">
      <p:cViewPr>
        <p:scale>
          <a:sx n="100" d="100"/>
          <a:sy n="100" d="100"/>
        </p:scale>
        <p:origin x="-1044" y="108"/>
      </p:cViewPr>
      <p:guideLst>
        <p:guide orient="horz" pos="958"/>
        <p:guide orient="horz" pos="4201"/>
        <p:guide orient="horz" pos="1050"/>
        <p:guide orient="horz" pos="105"/>
        <p:guide orient="horz" pos="1761"/>
        <p:guide orient="horz" pos="2573"/>
        <p:guide orient="horz" pos="3375"/>
        <p:guide pos="887"/>
        <p:guide pos="115"/>
        <p:guide pos="2433"/>
        <p:guide pos="1665"/>
        <p:guide pos="3226"/>
        <p:guide pos="3994"/>
        <p:guide pos="4778"/>
        <p:guide pos="5549"/>
        <p:guide pos="402"/>
      </p:guideLst>
    </p:cSldViewPr>
  </p:slideViewPr>
  <p:outlineViewPr>
    <p:cViewPr>
      <p:scale>
        <a:sx n="33" d="100"/>
        <a:sy n="33" d="100"/>
      </p:scale>
      <p:origin x="0" y="14772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424" y="126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FF870-46F9-054C-B3C0-AFC11CDFED5C}" type="doc">
      <dgm:prSet loTypeId="urn:microsoft.com/office/officeart/2009/layout/CircleArrow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1AAC26DB-B65D-2E49-81BB-10692D21F8A3}">
      <dgm:prSet phldrT="[Text]"/>
      <dgm:spPr/>
      <dgm:t>
        <a:bodyPr/>
        <a:lstStyle/>
        <a:p>
          <a:r>
            <a:rPr lang="sv-SE" dirty="0" smtClean="0">
              <a:latin typeface="+mj-lt"/>
            </a:rPr>
            <a:t>HEAT</a:t>
          </a:r>
          <a:endParaRPr lang="sv-SE" dirty="0">
            <a:latin typeface="+mj-lt"/>
          </a:endParaRPr>
        </a:p>
      </dgm:t>
    </dgm:pt>
    <dgm:pt modelId="{BFC569F7-93ED-CE4B-AC78-53E9E512ABBA}" type="parTrans" cxnId="{19D27378-C12E-F94A-B6E9-A6E8ED279EC7}">
      <dgm:prSet/>
      <dgm:spPr/>
      <dgm:t>
        <a:bodyPr/>
        <a:lstStyle/>
        <a:p>
          <a:endParaRPr lang="sv-SE"/>
        </a:p>
      </dgm:t>
    </dgm:pt>
    <dgm:pt modelId="{88591958-BF06-B346-BAA2-5E8BB792643E}" type="sibTrans" cxnId="{19D27378-C12E-F94A-B6E9-A6E8ED279EC7}">
      <dgm:prSet/>
      <dgm:spPr/>
      <dgm:t>
        <a:bodyPr/>
        <a:lstStyle/>
        <a:p>
          <a:endParaRPr lang="sv-SE"/>
        </a:p>
      </dgm:t>
    </dgm:pt>
    <dgm:pt modelId="{81939F23-AA4E-8F48-9460-CBAD926B2DF5}">
      <dgm:prSet phldrT="[Text]"/>
      <dgm:spPr/>
      <dgm:t>
        <a:bodyPr/>
        <a:lstStyle/>
        <a:p>
          <a:r>
            <a:rPr lang="sv-SE" dirty="0" smtClean="0">
              <a:latin typeface="+mj-lt"/>
            </a:rPr>
            <a:t>Problem</a:t>
          </a:r>
          <a:endParaRPr lang="sv-SE" dirty="0">
            <a:latin typeface="+mj-lt"/>
          </a:endParaRPr>
        </a:p>
      </dgm:t>
    </dgm:pt>
    <dgm:pt modelId="{D86AF8DE-52B0-A140-AD4C-25144C8E84B6}" type="parTrans" cxnId="{724090B4-F9E5-5B46-9870-85974990D74F}">
      <dgm:prSet/>
      <dgm:spPr/>
      <dgm:t>
        <a:bodyPr/>
        <a:lstStyle/>
        <a:p>
          <a:endParaRPr lang="sv-SE"/>
        </a:p>
      </dgm:t>
    </dgm:pt>
    <dgm:pt modelId="{99324F9B-6A0B-F64D-BAD1-79E0BFD0BCF3}" type="sibTrans" cxnId="{724090B4-F9E5-5B46-9870-85974990D74F}">
      <dgm:prSet/>
      <dgm:spPr/>
      <dgm:t>
        <a:bodyPr/>
        <a:lstStyle/>
        <a:p>
          <a:endParaRPr lang="sv-SE"/>
        </a:p>
      </dgm:t>
    </dgm:pt>
    <dgm:pt modelId="{A8264768-0DBE-FE41-B11F-745D31FB0422}">
      <dgm:prSet phldrT="[Text]"/>
      <dgm:spPr/>
      <dgm:t>
        <a:bodyPr/>
        <a:lstStyle/>
        <a:p>
          <a:r>
            <a:rPr lang="sv-SE" dirty="0" smtClean="0">
              <a:latin typeface="+mj-lt"/>
            </a:rPr>
            <a:t>Cases</a:t>
          </a:r>
          <a:endParaRPr lang="sv-SE" dirty="0">
            <a:latin typeface="+mj-lt"/>
          </a:endParaRPr>
        </a:p>
      </dgm:t>
    </dgm:pt>
    <dgm:pt modelId="{80782B79-C004-4743-80F0-DAB04D586EC8}" type="parTrans" cxnId="{BABD0958-546B-6545-AC11-78FF9BE11FF6}">
      <dgm:prSet/>
      <dgm:spPr/>
      <dgm:t>
        <a:bodyPr/>
        <a:lstStyle/>
        <a:p>
          <a:endParaRPr lang="sv-SE"/>
        </a:p>
      </dgm:t>
    </dgm:pt>
    <dgm:pt modelId="{B8E38BFF-9845-6141-AF37-D49E59AB0F12}" type="sibTrans" cxnId="{BABD0958-546B-6545-AC11-78FF9BE11FF6}">
      <dgm:prSet/>
      <dgm:spPr/>
      <dgm:t>
        <a:bodyPr/>
        <a:lstStyle/>
        <a:p>
          <a:endParaRPr lang="sv-SE"/>
        </a:p>
      </dgm:t>
    </dgm:pt>
    <dgm:pt modelId="{D7AB1FCF-45F8-314B-BA51-4C0273C13A93}">
      <dgm:prSet phldrT="[Text]"/>
      <dgm:spPr/>
      <dgm:t>
        <a:bodyPr/>
        <a:lstStyle/>
        <a:p>
          <a:r>
            <a:rPr lang="sv-SE" dirty="0" smtClean="0">
              <a:latin typeface="+mj-lt"/>
            </a:rPr>
            <a:t>Solutions</a:t>
          </a:r>
          <a:endParaRPr lang="sv-SE" dirty="0">
            <a:latin typeface="+mj-lt"/>
          </a:endParaRPr>
        </a:p>
      </dgm:t>
    </dgm:pt>
    <dgm:pt modelId="{3FDBADE5-0A05-0340-82EE-E2361A0F8362}" type="parTrans" cxnId="{7A7412BE-9B66-7942-A814-14BBDAA511D3}">
      <dgm:prSet/>
      <dgm:spPr/>
      <dgm:t>
        <a:bodyPr/>
        <a:lstStyle/>
        <a:p>
          <a:endParaRPr lang="sv-SE"/>
        </a:p>
      </dgm:t>
    </dgm:pt>
    <dgm:pt modelId="{60F1BF8D-804C-F840-AEB4-CA0170AA2995}" type="sibTrans" cxnId="{7A7412BE-9B66-7942-A814-14BBDAA511D3}">
      <dgm:prSet/>
      <dgm:spPr/>
      <dgm:t>
        <a:bodyPr/>
        <a:lstStyle/>
        <a:p>
          <a:endParaRPr lang="sv-SE"/>
        </a:p>
      </dgm:t>
    </dgm:pt>
    <dgm:pt modelId="{DD293D4E-2DF6-0542-A2FA-DED4DC399574}" type="pres">
      <dgm:prSet presAssocID="{8A9FF870-46F9-054C-B3C0-AFC11CDFED5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ADF6736A-69D1-5C4F-BA9B-E14C6D9A387C}" type="pres">
      <dgm:prSet presAssocID="{1AAC26DB-B65D-2E49-81BB-10692D21F8A3}" presName="Accent1" presStyleCnt="0"/>
      <dgm:spPr/>
    </dgm:pt>
    <dgm:pt modelId="{FE522739-9A84-524A-B44F-00319B741E43}" type="pres">
      <dgm:prSet presAssocID="{1AAC26DB-B65D-2E49-81BB-10692D21F8A3}" presName="Accent" presStyleLbl="node1" presStyleIdx="0" presStyleCnt="1"/>
      <dgm:spPr>
        <a:solidFill>
          <a:srgbClr val="FF0000"/>
        </a:solidFill>
      </dgm:spPr>
      <dgm:t>
        <a:bodyPr/>
        <a:lstStyle/>
        <a:p>
          <a:endParaRPr lang="sv-SE"/>
        </a:p>
      </dgm:t>
    </dgm:pt>
    <dgm:pt modelId="{63E78628-19F5-5A48-943B-E3829B95905D}" type="pres">
      <dgm:prSet presAssocID="{1AAC26DB-B65D-2E49-81BB-10692D21F8A3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99A1845-8786-CD4E-BBE9-9C165A12CB5B}" type="pres">
      <dgm:prSet presAssocID="{1AAC26DB-B65D-2E49-81BB-10692D21F8A3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AAD02BE4-DA81-F040-A980-03773A473392}" type="presOf" srcId="{D7AB1FCF-45F8-314B-BA51-4C0273C13A93}" destId="{63E78628-19F5-5A48-943B-E3829B95905D}" srcOrd="0" destOrd="2" presId="urn:microsoft.com/office/officeart/2009/layout/CircleArrowProcess"/>
    <dgm:cxn modelId="{724090B4-F9E5-5B46-9870-85974990D74F}" srcId="{1AAC26DB-B65D-2E49-81BB-10692D21F8A3}" destId="{81939F23-AA4E-8F48-9460-CBAD926B2DF5}" srcOrd="0" destOrd="0" parTransId="{D86AF8DE-52B0-A140-AD4C-25144C8E84B6}" sibTransId="{99324F9B-6A0B-F64D-BAD1-79E0BFD0BCF3}"/>
    <dgm:cxn modelId="{A4F1C33A-298E-DF42-989D-837F4DFC99DE}" type="presOf" srcId="{1AAC26DB-B65D-2E49-81BB-10692D21F8A3}" destId="{199A1845-8786-CD4E-BBE9-9C165A12CB5B}" srcOrd="0" destOrd="0" presId="urn:microsoft.com/office/officeart/2009/layout/CircleArrowProcess"/>
    <dgm:cxn modelId="{BE2C4AEE-7E1F-D243-9406-B1D5B4D030A9}" type="presOf" srcId="{A8264768-0DBE-FE41-B11F-745D31FB0422}" destId="{63E78628-19F5-5A48-943B-E3829B95905D}" srcOrd="0" destOrd="1" presId="urn:microsoft.com/office/officeart/2009/layout/CircleArrowProcess"/>
    <dgm:cxn modelId="{7A7412BE-9B66-7942-A814-14BBDAA511D3}" srcId="{1AAC26DB-B65D-2E49-81BB-10692D21F8A3}" destId="{D7AB1FCF-45F8-314B-BA51-4C0273C13A93}" srcOrd="2" destOrd="0" parTransId="{3FDBADE5-0A05-0340-82EE-E2361A0F8362}" sibTransId="{60F1BF8D-804C-F840-AEB4-CA0170AA2995}"/>
    <dgm:cxn modelId="{19D27378-C12E-F94A-B6E9-A6E8ED279EC7}" srcId="{8A9FF870-46F9-054C-B3C0-AFC11CDFED5C}" destId="{1AAC26DB-B65D-2E49-81BB-10692D21F8A3}" srcOrd="0" destOrd="0" parTransId="{BFC569F7-93ED-CE4B-AC78-53E9E512ABBA}" sibTransId="{88591958-BF06-B346-BAA2-5E8BB792643E}"/>
    <dgm:cxn modelId="{BABD0958-546B-6545-AC11-78FF9BE11FF6}" srcId="{1AAC26DB-B65D-2E49-81BB-10692D21F8A3}" destId="{A8264768-0DBE-FE41-B11F-745D31FB0422}" srcOrd="1" destOrd="0" parTransId="{80782B79-C004-4743-80F0-DAB04D586EC8}" sibTransId="{B8E38BFF-9845-6141-AF37-D49E59AB0F12}"/>
    <dgm:cxn modelId="{B84C89AB-4EFD-7544-828F-C3FEE0D26E29}" type="presOf" srcId="{81939F23-AA4E-8F48-9460-CBAD926B2DF5}" destId="{63E78628-19F5-5A48-943B-E3829B95905D}" srcOrd="0" destOrd="0" presId="urn:microsoft.com/office/officeart/2009/layout/CircleArrowProcess"/>
    <dgm:cxn modelId="{95AB71EB-B35B-0E40-82DD-B8E9C264A38C}" type="presOf" srcId="{8A9FF870-46F9-054C-B3C0-AFC11CDFED5C}" destId="{DD293D4E-2DF6-0542-A2FA-DED4DC399574}" srcOrd="0" destOrd="0" presId="urn:microsoft.com/office/officeart/2009/layout/CircleArrowProcess"/>
    <dgm:cxn modelId="{7106676F-49F9-EE43-B641-414F3E53C6EE}" type="presParOf" srcId="{DD293D4E-2DF6-0542-A2FA-DED4DC399574}" destId="{ADF6736A-69D1-5C4F-BA9B-E14C6D9A387C}" srcOrd="0" destOrd="0" presId="urn:microsoft.com/office/officeart/2009/layout/CircleArrowProcess"/>
    <dgm:cxn modelId="{BCAE6DC2-805A-1B41-9E7B-622C2211E41D}" type="presParOf" srcId="{ADF6736A-69D1-5C4F-BA9B-E14C6D9A387C}" destId="{FE522739-9A84-524A-B44F-00319B741E43}" srcOrd="0" destOrd="0" presId="urn:microsoft.com/office/officeart/2009/layout/CircleArrowProcess"/>
    <dgm:cxn modelId="{C75973C1-0C7E-D94D-AC4E-A6F12B9C8B17}" type="presParOf" srcId="{DD293D4E-2DF6-0542-A2FA-DED4DC399574}" destId="{63E78628-19F5-5A48-943B-E3829B95905D}" srcOrd="1" destOrd="0" presId="urn:microsoft.com/office/officeart/2009/layout/CircleArrowProcess"/>
    <dgm:cxn modelId="{85CD2FD4-5C77-6945-B56C-8FEA39A04860}" type="presParOf" srcId="{DD293D4E-2DF6-0542-A2FA-DED4DC399574}" destId="{199A1845-8786-CD4E-BBE9-9C165A12CB5B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22739-9A84-524A-B44F-00319B741E43}">
      <dsp:nvSpPr>
        <dsp:cNvPr id="0" name=""/>
        <dsp:cNvSpPr/>
      </dsp:nvSpPr>
      <dsp:spPr>
        <a:xfrm>
          <a:off x="0" y="151474"/>
          <a:ext cx="3749868" cy="3750703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78628-19F5-5A48-943B-E3829B95905D}">
      <dsp:nvSpPr>
        <dsp:cNvPr id="0" name=""/>
        <dsp:cNvSpPr/>
      </dsp:nvSpPr>
      <dsp:spPr>
        <a:xfrm>
          <a:off x="3750468" y="1269559"/>
          <a:ext cx="2250281" cy="150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3300" kern="1200" dirty="0" smtClean="0">
              <a:latin typeface="+mj-lt"/>
            </a:rPr>
            <a:t>Problem</a:t>
          </a:r>
          <a:endParaRPr lang="sv-SE" sz="3300" kern="1200" dirty="0">
            <a:latin typeface="+mj-lt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3300" kern="1200" dirty="0" smtClean="0">
              <a:latin typeface="+mj-lt"/>
            </a:rPr>
            <a:t>Cases</a:t>
          </a:r>
          <a:endParaRPr lang="sv-SE" sz="3300" kern="1200" dirty="0">
            <a:latin typeface="+mj-lt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3300" kern="1200" dirty="0" smtClean="0">
              <a:latin typeface="+mj-lt"/>
            </a:rPr>
            <a:t>Solutions</a:t>
          </a:r>
          <a:endParaRPr lang="sv-SE" sz="3300" kern="1200" dirty="0">
            <a:latin typeface="+mj-lt"/>
          </a:endParaRPr>
        </a:p>
      </dsp:txBody>
      <dsp:txXfrm>
        <a:off x="3750468" y="1269559"/>
        <a:ext cx="2250281" cy="1500656"/>
      </dsp:txXfrm>
    </dsp:sp>
    <dsp:sp modelId="{199A1845-8786-CD4E-BBE9-9C165A12CB5B}">
      <dsp:nvSpPr>
        <dsp:cNvPr id="0" name=""/>
        <dsp:cNvSpPr/>
      </dsp:nvSpPr>
      <dsp:spPr>
        <a:xfrm>
          <a:off x="828103" y="1509228"/>
          <a:ext cx="2092461" cy="1046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200" kern="1200" dirty="0" smtClean="0">
              <a:latin typeface="+mj-lt"/>
            </a:rPr>
            <a:t>HEAT</a:t>
          </a:r>
          <a:endParaRPr lang="sv-SE" sz="6200" kern="1200" dirty="0">
            <a:latin typeface="+mj-lt"/>
          </a:endParaRPr>
        </a:p>
      </dsp:txBody>
      <dsp:txXfrm>
        <a:off x="828103" y="1509228"/>
        <a:ext cx="2092461" cy="1046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2015-06-15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79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2015-06-15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97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483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EE71-58CC-F847-A438-87AE67AD7EC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99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CEE71-58CC-F847-A438-87AE67AD7EC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99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79099" y="18347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Bildobjekt 1" descr="Logo_eng_RGB_st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388" y="1130300"/>
            <a:ext cx="3553731" cy="4480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5490" y="1849181"/>
            <a:ext cx="3686293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318" y="1849181"/>
            <a:ext cx="3621208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 descr="Logo_eng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675" y="5545461"/>
            <a:ext cx="822905" cy="103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849181"/>
            <a:ext cx="4371974" cy="3526081"/>
          </a:xfrm>
        </p:spPr>
        <p:txBody>
          <a:bodyPr/>
          <a:lstStyle>
            <a:lvl1pPr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sv-SE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6700" y="1849181"/>
            <a:ext cx="2917825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 descr="Logo_eng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675" y="5545462"/>
            <a:ext cx="822905" cy="103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849182"/>
            <a:ext cx="3131642" cy="3515304"/>
          </a:xfrm>
        </p:spPr>
        <p:txBody>
          <a:bodyPr/>
          <a:lstStyle>
            <a:lvl1pPr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sv-SE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051300" y="1849181"/>
            <a:ext cx="4213225" cy="351530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 descr="Logo_eng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5545461"/>
            <a:ext cx="822905" cy="1036251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800100" y="6315075"/>
            <a:ext cx="6562725" cy="371475"/>
          </a:xfrm>
        </p:spPr>
        <p:txBody>
          <a:bodyPr/>
          <a:lstStyle>
            <a:lvl1pPr marL="0" indent="0">
              <a:buNone/>
              <a:defRPr sz="1200" baseline="0">
                <a:latin typeface="Times New Roman" pitchFamily="18" charset="0"/>
              </a:defRPr>
            </a:lvl1pPr>
          </a:lstStyle>
          <a:p>
            <a:pPr lvl="0"/>
            <a:r>
              <a:rPr lang="en-US" dirty="0" smtClean="0"/>
              <a:t>CEC – Centre for Environmental and Climate Research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179099" y="183206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39775" y="1849181"/>
            <a:ext cx="4381499" cy="3526081"/>
          </a:xfrm>
        </p:spPr>
        <p:txBody>
          <a:bodyPr/>
          <a:lstStyle>
            <a:lvl1pPr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sv-SE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6700" y="1849181"/>
            <a:ext cx="2917825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600"/>
              </a:spcAft>
              <a:buClr>
                <a:schemeClr val="tx1"/>
              </a:buClr>
              <a:defRPr sz="2200"/>
            </a:lvl2pPr>
            <a:lvl3pPr>
              <a:spcAft>
                <a:spcPts val="600"/>
              </a:spcAft>
              <a:buClr>
                <a:schemeClr val="tx1"/>
              </a:buClr>
              <a:defRPr sz="2000"/>
            </a:lvl3pPr>
            <a:lvl4pPr>
              <a:spcAft>
                <a:spcPts val="60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cxnSp>
        <p:nvCxnSpPr>
          <p:cNvPr id="12" name="Rak 11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Bildobjekt 1" descr="Logo_eng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675" y="5545461"/>
            <a:ext cx="822905" cy="1036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179099" y="183206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39775" y="1849181"/>
            <a:ext cx="4381499" cy="3526081"/>
          </a:xfrm>
        </p:spPr>
        <p:txBody>
          <a:bodyPr/>
          <a:lstStyle>
            <a:lvl1pPr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sv-SE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6700" y="1849181"/>
            <a:ext cx="2917825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cxnSp>
        <p:nvCxnSpPr>
          <p:cNvPr id="12" name="Rak 11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Bildobjekt 8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179099" y="183206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39775" y="1849181"/>
            <a:ext cx="4381499" cy="3526081"/>
          </a:xfrm>
        </p:spPr>
        <p:txBody>
          <a:bodyPr/>
          <a:lstStyle>
            <a:lvl1pPr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sv-SE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6700" y="1849181"/>
            <a:ext cx="2917825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cxnSp>
        <p:nvCxnSpPr>
          <p:cNvPr id="12" name="Rak 11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Bildobjekt 8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ktangel 2"/>
          <p:cNvSpPr/>
          <p:nvPr userDrawn="1"/>
        </p:nvSpPr>
        <p:spPr bwMode="auto">
          <a:xfrm>
            <a:off x="7585075" y="53705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Bildobjekt 3" descr="Logo_eng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5549838"/>
            <a:ext cx="822905" cy="103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3262" y="283771"/>
            <a:ext cx="7589459" cy="11398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658570" y="1849182"/>
            <a:ext cx="7456514" cy="3555450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</a:lstStyle>
          <a:p>
            <a:pPr lvl="0"/>
            <a:r>
              <a:rPr lang="sv-SE" noProof="0" dirty="0" smtClean="0"/>
              <a:t>Klicka på ikonen för att lägga till ett diagram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1492249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sv-SE" dirty="0" err="1" smtClean="0"/>
              <a:t>Powerrubrik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 bwMode="auto">
          <a:xfrm>
            <a:off x="1402658" y="2314609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Bildobjekt 10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502816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4078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_DSC3458_©Ruona_2012_gr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562" y="184150"/>
            <a:ext cx="8651875" cy="658241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Bildobjekt 15" descr="LundUniversity logga15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071934" y="1523248"/>
            <a:ext cx="4762504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 eller Namn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71934" y="2220953"/>
            <a:ext cx="4762504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pic>
        <p:nvPicPr>
          <p:cNvPr id="12" name="Bildobjekt 11" descr="LU svensk logga15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280" y="1659824"/>
            <a:ext cx="817620" cy="978415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 bwMode="auto">
          <a:xfrm>
            <a:off x="4068514" y="2212035"/>
            <a:ext cx="47644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3206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502816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4078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502816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4078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502816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4078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877908"/>
            <a:ext cx="5955771" cy="571369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437697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877908"/>
            <a:ext cx="5955771" cy="571369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437697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2655889" y="1516103"/>
            <a:ext cx="123189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Bildobjekt 16" descr="Lunds_universitet_C2r_PMS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881" y="1625120"/>
            <a:ext cx="871914" cy="1049338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877908"/>
            <a:ext cx="5955771" cy="571369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5" name="Rak 14"/>
          <p:cNvCxnSpPr/>
          <p:nvPr userDrawn="1"/>
        </p:nvCxnSpPr>
        <p:spPr bwMode="auto">
          <a:xfrm>
            <a:off x="2885738" y="2437697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Bildobjekt 15" descr="LundUniversity logga15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877908"/>
            <a:ext cx="5955771" cy="571369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5" name="Rak 14"/>
          <p:cNvCxnSpPr/>
          <p:nvPr userDrawn="1"/>
        </p:nvCxnSpPr>
        <p:spPr bwMode="auto">
          <a:xfrm>
            <a:off x="2885738" y="2437697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Bildobjekt 15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_DSC3459_©Ruona2012_gr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562" y="184150"/>
            <a:ext cx="8651875" cy="6502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Bildobjekt 15" descr="LundUniversity logga15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071934" y="1523248"/>
            <a:ext cx="4762504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 eller Namn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71934" y="2220953"/>
            <a:ext cx="4762504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4068514" y="2212035"/>
            <a:ext cx="47644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Bildobjekt 3" descr="Logo_eng_RG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567" y="1634164"/>
            <a:ext cx="822905" cy="1036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6927537" cy="3563159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Bildobjekt 4" descr="Logo_eng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675" y="5545461"/>
            <a:ext cx="822905" cy="103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87238" y="184150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6927537" cy="3563159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Bildobjekt 4" descr="Logo_eng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5550307"/>
            <a:ext cx="822905" cy="103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6927537" cy="3563159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8" name="Rak 7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Bildobjekt 4" descr="Logo_eng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99" y="5545462"/>
            <a:ext cx="822905" cy="103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6927537" cy="3563159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Bildobjekt 4" descr="Logo_eng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1" y="5536995"/>
            <a:ext cx="822905" cy="103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0056" y="6340166"/>
            <a:ext cx="2100263" cy="364195"/>
          </a:xfrm>
          <a:prstGeom prst="rect">
            <a:avLst/>
          </a:prstGeom>
        </p:spPr>
        <p:txBody>
          <a:bodyPr lIns="90516" tIns="45258" rIns="90516" bIns="45258"/>
          <a:lstStyle/>
          <a:p>
            <a:fld id="{FA2126F2-9FDB-C24F-AA45-27E82E0AC208}" type="datetimeFigureOut">
              <a:rPr lang="sv-SE" smtClean="0"/>
              <a:t>2015-06-15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075385" y="6340166"/>
            <a:ext cx="2850356" cy="364195"/>
          </a:xfrm>
          <a:prstGeom prst="rect">
            <a:avLst/>
          </a:prstGeom>
        </p:spPr>
        <p:txBody>
          <a:bodyPr lIns="90516" tIns="45258" rIns="90516" bIns="45258"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450806" y="6340166"/>
            <a:ext cx="2100263" cy="364195"/>
          </a:xfrm>
          <a:prstGeom prst="rect">
            <a:avLst/>
          </a:prstGeom>
        </p:spPr>
        <p:txBody>
          <a:bodyPr lIns="90516" tIns="45258" rIns="90516" bIns="45258"/>
          <a:lstStyle/>
          <a:p>
            <a:fld id="{F7465142-0B0A-A84B-B647-D2E127C640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323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AD7418"/>
                </a:solidFill>
                <a:uFill>
                  <a:solidFill>
                    <a:srgbClr val="AD7418"/>
                  </a:solidFill>
                </a:uFill>
              </a:rPr>
              <a:t>Titeltext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lr>
                <a:srgbClr val="AD7418"/>
              </a:buClr>
              <a:buChar char="–"/>
            </a:lvl2pPr>
            <a:lvl3pPr marL="1090100" indent="-179564">
              <a:buClr>
                <a:srgbClr val="AD7418"/>
              </a:buClr>
              <a:buFont typeface="Lucida Grande"/>
              <a:buChar char="»"/>
              <a:defRPr sz="2000"/>
            </a:lvl3pPr>
            <a:lvl4pPr marL="1552518" indent="-193866">
              <a:buClr>
                <a:srgbClr val="AD7418"/>
              </a:buClr>
              <a:buChar char="–"/>
              <a:defRPr sz="2000"/>
            </a:lvl4pPr>
            <a:lvl5pPr marL="2038773" indent="-227237">
              <a:spcBef>
                <a:spcPts val="400"/>
              </a:spcBef>
              <a:buClr>
                <a:srgbClr val="AD7418"/>
              </a:buClr>
              <a:buChar char="»"/>
              <a:defRPr sz="2000" b="1">
                <a:solidFill>
                  <a:srgbClr val="AD7418"/>
                </a:solidFill>
                <a:uFill>
                  <a:solidFill>
                    <a:srgbClr val="AD7418"/>
                  </a:solidFill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Brödtext nivå fyra</a:t>
            </a:r>
          </a:p>
          <a:p>
            <a:pPr lvl="4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AD7418"/>
                </a:solidFill>
                <a:uFill>
                  <a:solidFill>
                    <a:srgbClr val="AD7418"/>
                  </a:solidFill>
                </a:uFill>
              </a:rPr>
              <a:t>Brödtext nivå fem</a:t>
            </a:r>
          </a:p>
        </p:txBody>
      </p:sp>
    </p:spTree>
    <p:extLst>
      <p:ext uri="{BB962C8B-B14F-4D97-AF65-F5344CB8AC3E}">
        <p14:creationId xmlns:p14="http://schemas.microsoft.com/office/powerpoint/2010/main" val="31400140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492250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2655889" y="1492250"/>
            <a:ext cx="123189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Bildobjekt 16" descr="Lunds_universitet_C2r_PMS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881" y="1601267"/>
            <a:ext cx="871914" cy="1049338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 bwMode="auto">
          <a:xfrm>
            <a:off x="2655888" y="1492250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499395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5765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5" name="Rak 14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Bildobjekt 15" descr="LundUniversity logga15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2655889" y="1516103"/>
            <a:ext cx="123189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Bildobjekt 16" descr="Lunds_universitet_C2r_PMS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881" y="1625120"/>
            <a:ext cx="871914" cy="1049338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502816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4078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2655889" y="1516103"/>
            <a:ext cx="123189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Bildobjekt 16" descr="Lunds_universitet_C2r_PMS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881" y="1625120"/>
            <a:ext cx="871914" cy="1049338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877908"/>
            <a:ext cx="5955771" cy="571369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437697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3206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ndUniversity logga15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6927537" cy="3563159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8" name="Rak 7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Bildobjekt 4" descr="Logo_eng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675" y="5544065"/>
            <a:ext cx="822905" cy="103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7590053" cy="3563159"/>
          </a:xfrm>
        </p:spPr>
        <p:txBody>
          <a:bodyPr/>
          <a:lstStyle>
            <a:lvl1pPr>
              <a:spcAft>
                <a:spcPts val="600"/>
              </a:spcAft>
              <a:buClr>
                <a:schemeClr val="tx1"/>
              </a:buClr>
              <a:defRPr sz="2200"/>
            </a:lvl1pPr>
            <a:lvl2pPr>
              <a:spcAft>
                <a:spcPts val="600"/>
              </a:spcAft>
              <a:buClr>
                <a:schemeClr val="tx1"/>
              </a:buClr>
              <a:defRPr sz="2200"/>
            </a:lvl2pPr>
            <a:lvl3pPr>
              <a:spcAft>
                <a:spcPts val="600"/>
              </a:spcAft>
              <a:buClr>
                <a:schemeClr val="tx1"/>
              </a:buClr>
              <a:defRPr/>
            </a:lvl3pPr>
            <a:lvl4pPr>
              <a:spcAft>
                <a:spcPts val="600"/>
              </a:spcAft>
              <a:buClr>
                <a:schemeClr val="tx1"/>
              </a:buClr>
              <a:defRPr/>
            </a:lvl4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/>
          <p:cNvGrpSpPr/>
          <p:nvPr userDrawn="1"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grpSp>
          <p:nvGrpSpPr>
            <p:cNvPr id="28" name="Grupp 27"/>
            <p:cNvGrpSpPr/>
            <p:nvPr userDrawn="1"/>
          </p:nvGrpSpPr>
          <p:grpSpPr>
            <a:xfrm>
              <a:off x="-119270" y="-59968"/>
              <a:ext cx="9228344" cy="6984776"/>
              <a:chOff x="-119270" y="-59968"/>
              <a:chExt cx="9228344" cy="6984776"/>
            </a:xfrm>
          </p:grpSpPr>
          <p:cxnSp>
            <p:nvCxnSpPr>
              <p:cNvPr id="13" name="Rak 12"/>
              <p:cNvCxnSpPr/>
              <p:nvPr/>
            </p:nvCxnSpPr>
            <p:spPr bwMode="auto">
              <a:xfrm>
                <a:off x="-119270" y="176199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Rak 13"/>
              <p:cNvCxnSpPr/>
              <p:nvPr/>
            </p:nvCxnSpPr>
            <p:spPr bwMode="auto">
              <a:xfrm>
                <a:off x="-119270" y="1514461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Rak 14"/>
              <p:cNvCxnSpPr/>
              <p:nvPr/>
            </p:nvCxnSpPr>
            <p:spPr bwMode="auto">
              <a:xfrm>
                <a:off x="-119270" y="6676531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Rak 15"/>
              <p:cNvCxnSpPr/>
              <p:nvPr/>
            </p:nvCxnSpPr>
            <p:spPr bwMode="auto">
              <a:xfrm>
                <a:off x="180082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Rak 16"/>
              <p:cNvCxnSpPr/>
              <p:nvPr/>
            </p:nvCxnSpPr>
            <p:spPr bwMode="auto">
              <a:xfrm>
                <a:off x="8821042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Rak 17"/>
              <p:cNvCxnSpPr/>
              <p:nvPr/>
            </p:nvCxnSpPr>
            <p:spPr bwMode="auto">
              <a:xfrm>
                <a:off x="7581004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Rak 18"/>
              <p:cNvCxnSpPr/>
              <p:nvPr/>
            </p:nvCxnSpPr>
            <p:spPr bwMode="auto">
              <a:xfrm>
                <a:off x="6348917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Rak 19"/>
              <p:cNvCxnSpPr/>
              <p:nvPr/>
            </p:nvCxnSpPr>
            <p:spPr bwMode="auto">
              <a:xfrm>
                <a:off x="5108879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Rak 20"/>
              <p:cNvCxnSpPr/>
              <p:nvPr/>
            </p:nvCxnSpPr>
            <p:spPr bwMode="auto">
              <a:xfrm>
                <a:off x="3876343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Rak 21"/>
              <p:cNvCxnSpPr/>
              <p:nvPr/>
            </p:nvCxnSpPr>
            <p:spPr bwMode="auto">
              <a:xfrm>
                <a:off x="2644256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Rak 22"/>
              <p:cNvCxnSpPr/>
              <p:nvPr/>
            </p:nvCxnSpPr>
            <p:spPr bwMode="auto">
              <a:xfrm>
                <a:off x="1398512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Rak 23"/>
              <p:cNvCxnSpPr/>
              <p:nvPr/>
            </p:nvCxnSpPr>
            <p:spPr bwMode="auto">
              <a:xfrm>
                <a:off x="-119270" y="2795601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Rak 25"/>
              <p:cNvCxnSpPr/>
              <p:nvPr userDrawn="1"/>
            </p:nvCxnSpPr>
            <p:spPr bwMode="auto">
              <a:xfrm>
                <a:off x="-119270" y="4077866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Rak 26"/>
              <p:cNvCxnSpPr/>
              <p:nvPr userDrawn="1"/>
            </p:nvCxnSpPr>
            <p:spPr bwMode="auto">
              <a:xfrm>
                <a:off x="-119270" y="5364485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Rektangel 11"/>
            <p:cNvSpPr/>
            <p:nvPr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Bildobjekt 2" descr="Logo_eng_RGB.png"/>
          <p:cNvPicPr>
            <a:picLocks noChangeAspect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5549900"/>
            <a:ext cx="822905" cy="1036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49" r:id="rId2"/>
    <p:sldLayoutId id="2147483694" r:id="rId3"/>
    <p:sldLayoutId id="2147483683" r:id="rId4"/>
    <p:sldLayoutId id="2147483672" r:id="rId5"/>
    <p:sldLayoutId id="2147483673" r:id="rId6"/>
    <p:sldLayoutId id="2147483681" r:id="rId7"/>
    <p:sldLayoutId id="2147483688" r:id="rId8"/>
    <p:sldLayoutId id="2147483650" r:id="rId9"/>
    <p:sldLayoutId id="2147483652" r:id="rId10"/>
    <p:sldLayoutId id="2147483682" r:id="rId11"/>
    <p:sldLayoutId id="2147483691" r:id="rId12"/>
    <p:sldLayoutId id="2147483690" r:id="rId13"/>
    <p:sldLayoutId id="2147483692" r:id="rId14"/>
    <p:sldLayoutId id="2147483693" r:id="rId15"/>
    <p:sldLayoutId id="2147483654" r:id="rId16"/>
    <p:sldLayoutId id="2147483660" r:id="rId17"/>
    <p:sldLayoutId id="2147483666" r:id="rId18"/>
    <p:sldLayoutId id="2147483665" r:id="rId19"/>
    <p:sldLayoutId id="2147483669" r:id="rId20"/>
    <p:sldLayoutId id="2147483670" r:id="rId21"/>
    <p:sldLayoutId id="2147483671" r:id="rId22"/>
    <p:sldLayoutId id="2147483674" r:id="rId23"/>
    <p:sldLayoutId id="2147483675" r:id="rId24"/>
    <p:sldLayoutId id="2147483676" r:id="rId25"/>
    <p:sldLayoutId id="2147483677" r:id="rId26"/>
    <p:sldLayoutId id="2147483667" r:id="rId27"/>
    <p:sldLayoutId id="2147483668" r:id="rId28"/>
    <p:sldLayoutId id="2147483678" r:id="rId29"/>
    <p:sldLayoutId id="2147483679" r:id="rId30"/>
    <p:sldLayoutId id="2147483680" r:id="rId31"/>
    <p:sldLayoutId id="2147483684" r:id="rId32"/>
    <p:sldLayoutId id="2147483685" r:id="rId33"/>
    <p:sldLayoutId id="2147483686" r:id="rId34"/>
    <p:sldLayoutId id="2147483687" r:id="rId35"/>
    <p:sldLayoutId id="2147483695" r:id="rId36"/>
    <p:sldLayoutId id="2147483696" r:id="rId37"/>
  </p:sldLayoutIdLst>
  <p:hf sldNum="0" hdr="0" dt="0"/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600"/>
        </a:spcBef>
        <a:spcAft>
          <a:spcPts val="600"/>
        </a:spcAft>
        <a:buClr>
          <a:schemeClr val="tx1"/>
        </a:buClr>
        <a:buFont typeface="Lucida Grande"/>
        <a:buChar char="»"/>
        <a:defRPr sz="2200" b="0">
          <a:solidFill>
            <a:srgbClr val="333333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600"/>
        </a:spcBef>
        <a:spcAft>
          <a:spcPts val="600"/>
        </a:spcAft>
        <a:buClr>
          <a:schemeClr val="tx1"/>
        </a:buClr>
        <a:buChar char="–"/>
        <a:defRPr sz="2200" b="0">
          <a:solidFill>
            <a:srgbClr val="333333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600"/>
        </a:spcBef>
        <a:spcAft>
          <a:spcPts val="600"/>
        </a:spcAft>
        <a:buClr>
          <a:schemeClr val="tx1"/>
        </a:buClr>
        <a:buFont typeface="Lucida Grande"/>
        <a:buChar char="»"/>
        <a:defRPr sz="2000" b="0">
          <a:solidFill>
            <a:srgbClr val="333333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600"/>
        </a:spcBef>
        <a:spcAft>
          <a:spcPts val="600"/>
        </a:spcAft>
        <a:buClr>
          <a:schemeClr val="tx1"/>
        </a:buClr>
        <a:buChar char="–"/>
        <a:defRPr sz="2000" b="0">
          <a:solidFill>
            <a:srgbClr val="333333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19894"/>
            <a:ext cx="8593138" cy="6000750"/>
          </a:xfrm>
          <a:prstGeom prst="rect">
            <a:avLst/>
          </a:prstGeom>
        </p:spPr>
      </p:pic>
      <p:pic>
        <p:nvPicPr>
          <p:cNvPr id="13" name="Bildobjekt 12" descr="LundUniversity logga15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 bwMode="auto">
          <a:xfrm>
            <a:off x="2700338" y="2774466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3944025" y="2673350"/>
            <a:ext cx="4877713" cy="105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7200" rIns="0" bIns="82800" numCol="1" anchor="b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pPr lvl="0" defTabSz="904875">
              <a:defRPr/>
            </a:pPr>
            <a:r>
              <a:rPr lang="sv-SE" sz="2800" b="0" dirty="0" smtClean="0">
                <a:latin typeface="+mj-lt"/>
              </a:rPr>
              <a:t>The HEAT </a:t>
            </a:r>
            <a:r>
              <a:rPr lang="sv-SE" sz="2800" b="0" dirty="0" err="1" smtClean="0">
                <a:latin typeface="+mj-lt"/>
              </a:rPr>
              <a:t>Pufendorf</a:t>
            </a:r>
            <a:r>
              <a:rPr lang="sv-SE" sz="2800" b="0" dirty="0" smtClean="0">
                <a:latin typeface="+mj-lt"/>
              </a:rPr>
              <a:t> Project</a:t>
            </a:r>
            <a:endParaRPr lang="sv-SE" sz="2800" b="0" kern="0" dirty="0" smtClean="0">
              <a:solidFill>
                <a:srgbClr val="9C6114"/>
              </a:solidFill>
              <a:latin typeface="+mj-lt"/>
            </a:endParaRPr>
          </a:p>
        </p:txBody>
      </p:sp>
      <p:cxnSp>
        <p:nvCxnSpPr>
          <p:cNvPr id="15" name="Rak 14"/>
          <p:cNvCxnSpPr/>
          <p:nvPr/>
        </p:nvCxnSpPr>
        <p:spPr bwMode="auto">
          <a:xfrm>
            <a:off x="3944025" y="3564782"/>
            <a:ext cx="48762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Bildobjekt 6" descr="Logo_eng_RG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867" y="2900949"/>
            <a:ext cx="822905" cy="1036251"/>
          </a:xfrm>
          <a:prstGeom prst="rect">
            <a:avLst/>
          </a:prstGeom>
        </p:spPr>
      </p:pic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944025" y="3611563"/>
            <a:ext cx="4877713" cy="321507"/>
          </a:xfrm>
        </p:spPr>
        <p:txBody>
          <a:bodyPr/>
          <a:lstStyle/>
          <a:p>
            <a:r>
              <a:rPr lang="en-GB" noProof="0" dirty="0" smtClean="0"/>
              <a:t>LUND, SWEDEN 2o may 2015</a:t>
            </a:r>
          </a:p>
        </p:txBody>
      </p:sp>
    </p:spTree>
    <p:extLst>
      <p:ext uri="{BB962C8B-B14F-4D97-AF65-F5344CB8AC3E}">
        <p14:creationId xmlns:p14="http://schemas.microsoft.com/office/powerpoint/2010/main" val="7562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2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6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Problems </a:t>
            </a:r>
            <a:r>
              <a:rPr lang="sv-SE" dirty="0" err="1" smtClean="0"/>
              <a:t>dealt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: Heat and…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Health</a:t>
            </a:r>
          </a:p>
          <a:p>
            <a:r>
              <a:rPr lang="sv-SE" dirty="0" err="1" smtClean="0"/>
              <a:t>Livelihoods</a:t>
            </a:r>
            <a:endParaRPr lang="sv-SE" dirty="0" smtClean="0"/>
          </a:p>
          <a:p>
            <a:r>
              <a:rPr lang="sv-SE" dirty="0" smtClean="0"/>
              <a:t>Migration</a:t>
            </a:r>
          </a:p>
          <a:p>
            <a:r>
              <a:rPr lang="sv-SE" dirty="0" err="1" smtClean="0"/>
              <a:t>Work</a:t>
            </a:r>
            <a:r>
              <a:rPr lang="sv-SE" dirty="0" smtClean="0"/>
              <a:t> organisation</a:t>
            </a:r>
          </a:p>
          <a:p>
            <a:r>
              <a:rPr lang="sv-SE" dirty="0" smtClean="0"/>
              <a:t>Urban planning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role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technology</a:t>
            </a:r>
            <a:endParaRPr lang="sv-SE" dirty="0" smtClean="0"/>
          </a:p>
          <a:p>
            <a:r>
              <a:rPr lang="sv-SE" dirty="0" err="1" smtClean="0"/>
              <a:t>Intitutional</a:t>
            </a:r>
            <a:r>
              <a:rPr lang="sv-SE" dirty="0" smtClean="0"/>
              <a:t> </a:t>
            </a:r>
            <a:r>
              <a:rPr lang="sv-SE" dirty="0" err="1" smtClean="0"/>
              <a:t>capacity</a:t>
            </a:r>
            <a:r>
              <a:rPr lang="sv-SE" dirty="0" smtClean="0"/>
              <a:t> and </a:t>
            </a:r>
            <a:r>
              <a:rPr lang="sv-SE" dirty="0" err="1" smtClean="0"/>
              <a:t>learning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54134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056" y="2503447"/>
            <a:ext cx="8101013" cy="1140090"/>
          </a:xfrm>
        </p:spPr>
        <p:txBody>
          <a:bodyPr>
            <a:noAutofit/>
          </a:bodyPr>
          <a:lstStyle/>
          <a:p>
            <a:pPr algn="ctr"/>
            <a:r>
              <a:rPr lang="sv-SE" sz="9500" dirty="0"/>
              <a:t>CASES</a:t>
            </a:r>
          </a:p>
        </p:txBody>
      </p:sp>
      <p:sp>
        <p:nvSpPr>
          <p:cNvPr id="3" name="Ellips 2"/>
          <p:cNvSpPr/>
          <p:nvPr/>
        </p:nvSpPr>
        <p:spPr>
          <a:xfrm>
            <a:off x="6180139" y="1502143"/>
            <a:ext cx="2717006" cy="95060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/>
              <a:t>Urban planning and Heat Island ISTANBUL</a:t>
            </a:r>
            <a:endParaRPr lang="sv-SE" dirty="0"/>
          </a:p>
        </p:txBody>
      </p:sp>
      <p:sp>
        <p:nvSpPr>
          <p:cNvPr id="4" name="Ellips 3"/>
          <p:cNvSpPr/>
          <p:nvPr/>
        </p:nvSpPr>
        <p:spPr>
          <a:xfrm>
            <a:off x="5515768" y="3499271"/>
            <a:ext cx="3383757" cy="878292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/>
              <a:t>Suger </a:t>
            </a:r>
            <a:r>
              <a:rPr lang="sv-SE" dirty="0" err="1" smtClean="0"/>
              <a:t>cane</a:t>
            </a:r>
            <a:r>
              <a:rPr lang="sv-SE" dirty="0" smtClean="0"/>
              <a:t> </a:t>
            </a:r>
            <a:r>
              <a:rPr lang="sv-SE" dirty="0" err="1" smtClean="0"/>
              <a:t>worksers</a:t>
            </a:r>
            <a:r>
              <a:rPr lang="sv-SE" dirty="0" smtClean="0"/>
              <a:t> </a:t>
            </a:r>
          </a:p>
          <a:p>
            <a:pPr algn="ctr"/>
            <a:r>
              <a:rPr lang="sv-SE" dirty="0" smtClean="0"/>
              <a:t>COSTA RICA</a:t>
            </a:r>
            <a:endParaRPr lang="sv-SE" dirty="0"/>
          </a:p>
        </p:txBody>
      </p:sp>
      <p:sp>
        <p:nvSpPr>
          <p:cNvPr id="5" name="Ellips 4"/>
          <p:cNvSpPr/>
          <p:nvPr/>
        </p:nvSpPr>
        <p:spPr>
          <a:xfrm>
            <a:off x="899319" y="194043"/>
            <a:ext cx="2950369" cy="101341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Urban planning MALMÖ LUND HJÄRUP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Ellips 5"/>
          <p:cNvSpPr/>
          <p:nvPr/>
        </p:nvSpPr>
        <p:spPr>
          <a:xfrm>
            <a:off x="215900" y="1645071"/>
            <a:ext cx="3433762" cy="776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err="1" smtClean="0"/>
              <a:t>Livelihood</a:t>
            </a:r>
            <a:r>
              <a:rPr lang="sv-SE" dirty="0" smtClean="0"/>
              <a:t> systems EAST AFRICA</a:t>
            </a:r>
            <a:endParaRPr lang="sv-SE" dirty="0"/>
          </a:p>
        </p:txBody>
      </p:sp>
      <p:sp>
        <p:nvSpPr>
          <p:cNvPr id="7" name="Ellips 6"/>
          <p:cNvSpPr/>
          <p:nvPr/>
        </p:nvSpPr>
        <p:spPr>
          <a:xfrm>
            <a:off x="1221978" y="4838101"/>
            <a:ext cx="2717006" cy="8951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err="1" smtClean="0">
                <a:solidFill>
                  <a:srgbClr val="000000"/>
                </a:solidFill>
              </a:rPr>
              <a:t>Brick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 err="1" smtClean="0">
                <a:solidFill>
                  <a:srgbClr val="000000"/>
                </a:solidFill>
              </a:rPr>
              <a:t>workers</a:t>
            </a:r>
            <a:r>
              <a:rPr lang="sv-SE" dirty="0" smtClean="0">
                <a:solidFill>
                  <a:srgbClr val="000000"/>
                </a:solidFill>
              </a:rPr>
              <a:t> INDIA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4586288" y="219505"/>
            <a:ext cx="3558778" cy="9627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>
                <a:solidFill>
                  <a:srgbClr val="000000"/>
                </a:solidFill>
              </a:rPr>
              <a:t>Air conditioning HANNOI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Ellips 8"/>
          <p:cNvSpPr/>
          <p:nvPr/>
        </p:nvSpPr>
        <p:spPr>
          <a:xfrm>
            <a:off x="213519" y="3632200"/>
            <a:ext cx="3433762" cy="78375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/>
              <a:t>Migration HIMALAYA</a:t>
            </a:r>
          </a:p>
        </p:txBody>
      </p:sp>
      <p:sp>
        <p:nvSpPr>
          <p:cNvPr id="10" name="Ellips 9"/>
          <p:cNvSpPr/>
          <p:nvPr/>
        </p:nvSpPr>
        <p:spPr>
          <a:xfrm>
            <a:off x="4375151" y="4509819"/>
            <a:ext cx="2933699" cy="119920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>
                <a:solidFill>
                  <a:srgbClr val="000000"/>
                </a:solidFill>
              </a:rPr>
              <a:t>Heat and air pollution KARACCI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056" y="2364631"/>
            <a:ext cx="8101013" cy="3745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9500" dirty="0">
                <a:solidFill>
                  <a:schemeClr val="tx1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09044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hutterstock_88550854 s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0142"/>
            <a:ext cx="9032154" cy="7112822"/>
          </a:xfrm>
          <a:prstGeom prst="rect">
            <a:avLst/>
          </a:prstGeom>
        </p:spPr>
      </p:pic>
      <p:sp>
        <p:nvSpPr>
          <p:cNvPr id="129" name="Shape 129"/>
          <p:cNvSpPr/>
          <p:nvPr/>
        </p:nvSpPr>
        <p:spPr>
          <a:xfrm>
            <a:off x="317663" y="368728"/>
            <a:ext cx="2573322" cy="55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38" tIns="38138" rIns="38138" bIns="38138">
            <a:spAutoFit/>
          </a:bodyPr>
          <a:lstStyle/>
          <a:p>
            <a:pPr defTabSz="584776">
              <a:defRPr sz="1800">
                <a:uFillTx/>
              </a:defRPr>
            </a:pPr>
            <a:r>
              <a:rPr lang="en-GB" sz="3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Development</a:t>
            </a:r>
          </a:p>
        </p:txBody>
      </p:sp>
      <p:grpSp>
        <p:nvGrpSpPr>
          <p:cNvPr id="30" name="Grupp 29"/>
          <p:cNvGrpSpPr/>
          <p:nvPr/>
        </p:nvGrpSpPr>
        <p:grpSpPr>
          <a:xfrm>
            <a:off x="4441232" y="3267993"/>
            <a:ext cx="3847938" cy="3572099"/>
            <a:chOff x="4436533" y="3264200"/>
            <a:chExt cx="3843866" cy="3567954"/>
          </a:xfrm>
        </p:grpSpPr>
        <p:sp>
          <p:nvSpPr>
            <p:cNvPr id="18" name="Shape 129"/>
            <p:cNvSpPr/>
            <p:nvPr/>
          </p:nvSpPr>
          <p:spPr>
            <a:xfrm>
              <a:off x="4673600" y="6447879"/>
              <a:ext cx="1671413" cy="3842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defTabSz="584776">
                <a:defRPr sz="1800">
                  <a:uFillTx/>
                </a:defRPr>
              </a:pPr>
              <a:r>
                <a:rPr lang="en-GB" sz="2000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Current state</a:t>
              </a:r>
            </a:p>
          </p:txBody>
        </p:sp>
        <p:sp>
          <p:nvSpPr>
            <p:cNvPr id="22" name="Shape 129"/>
            <p:cNvSpPr/>
            <p:nvPr/>
          </p:nvSpPr>
          <p:spPr>
            <a:xfrm>
              <a:off x="5950461" y="4827770"/>
              <a:ext cx="2329938" cy="3832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>
              <a:spAutoFit/>
            </a:bodyPr>
            <a:lstStyle/>
            <a:p>
              <a:pPr algn="ctr" defTabSz="584776">
                <a:defRPr sz="1800">
                  <a:uFillTx/>
                </a:defRPr>
              </a:pPr>
              <a:r>
                <a:rPr lang="en-GB" sz="2000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Desired direction</a:t>
              </a:r>
            </a:p>
          </p:txBody>
        </p:sp>
        <p:cxnSp>
          <p:nvCxnSpPr>
            <p:cNvPr id="4" name="Rak 3"/>
            <p:cNvCxnSpPr/>
            <p:nvPr/>
          </p:nvCxnSpPr>
          <p:spPr>
            <a:xfrm flipH="1" flipV="1">
              <a:off x="4436533" y="6299712"/>
              <a:ext cx="237067" cy="296333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Rak 22"/>
            <p:cNvCxnSpPr/>
            <p:nvPr/>
          </p:nvCxnSpPr>
          <p:spPr>
            <a:xfrm flipH="1" flipV="1">
              <a:off x="5511800" y="4827771"/>
              <a:ext cx="499533" cy="209896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Rak 24"/>
            <p:cNvCxnSpPr/>
            <p:nvPr/>
          </p:nvCxnSpPr>
          <p:spPr>
            <a:xfrm flipH="1" flipV="1">
              <a:off x="7442201" y="3264200"/>
              <a:ext cx="237066" cy="36800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9" name="Grupp 28"/>
          <p:cNvGrpSpPr/>
          <p:nvPr/>
        </p:nvGrpSpPr>
        <p:grpSpPr>
          <a:xfrm>
            <a:off x="220670" y="3075408"/>
            <a:ext cx="4068004" cy="2468226"/>
            <a:chOff x="220435" y="3071839"/>
            <a:chExt cx="4063699" cy="2465362"/>
          </a:xfrm>
        </p:grpSpPr>
        <p:sp>
          <p:nvSpPr>
            <p:cNvPr id="16" name="Frihandsfigur 15"/>
            <p:cNvSpPr/>
            <p:nvPr/>
          </p:nvSpPr>
          <p:spPr>
            <a:xfrm>
              <a:off x="787401" y="3962187"/>
              <a:ext cx="3496733" cy="1575014"/>
            </a:xfrm>
            <a:custGeom>
              <a:avLst/>
              <a:gdLst>
                <a:gd name="connsiteX0" fmla="*/ 3496733 w 3496733"/>
                <a:gd name="connsiteY0" fmla="*/ 1575014 h 1575014"/>
                <a:gd name="connsiteX1" fmla="*/ 3403600 w 3496733"/>
                <a:gd name="connsiteY1" fmla="*/ 1549614 h 1575014"/>
                <a:gd name="connsiteX2" fmla="*/ 3369733 w 3496733"/>
                <a:gd name="connsiteY2" fmla="*/ 1532680 h 1575014"/>
                <a:gd name="connsiteX3" fmla="*/ 3259667 w 3496733"/>
                <a:gd name="connsiteY3" fmla="*/ 1515747 h 1575014"/>
                <a:gd name="connsiteX4" fmla="*/ 3175000 w 3496733"/>
                <a:gd name="connsiteY4" fmla="*/ 1490347 h 1575014"/>
                <a:gd name="connsiteX5" fmla="*/ 3149600 w 3496733"/>
                <a:gd name="connsiteY5" fmla="*/ 1481880 h 1575014"/>
                <a:gd name="connsiteX6" fmla="*/ 3124200 w 3496733"/>
                <a:gd name="connsiteY6" fmla="*/ 1464947 h 1575014"/>
                <a:gd name="connsiteX7" fmla="*/ 3039533 w 3496733"/>
                <a:gd name="connsiteY7" fmla="*/ 1439547 h 1575014"/>
                <a:gd name="connsiteX8" fmla="*/ 2988733 w 3496733"/>
                <a:gd name="connsiteY8" fmla="*/ 1422614 h 1575014"/>
                <a:gd name="connsiteX9" fmla="*/ 2963333 w 3496733"/>
                <a:gd name="connsiteY9" fmla="*/ 1414147 h 1575014"/>
                <a:gd name="connsiteX10" fmla="*/ 2937933 w 3496733"/>
                <a:gd name="connsiteY10" fmla="*/ 1397214 h 1575014"/>
                <a:gd name="connsiteX11" fmla="*/ 2887133 w 3496733"/>
                <a:gd name="connsiteY11" fmla="*/ 1380280 h 1575014"/>
                <a:gd name="connsiteX12" fmla="*/ 2794000 w 3496733"/>
                <a:gd name="connsiteY12" fmla="*/ 1354880 h 1575014"/>
                <a:gd name="connsiteX13" fmla="*/ 2760133 w 3496733"/>
                <a:gd name="connsiteY13" fmla="*/ 1346414 h 1575014"/>
                <a:gd name="connsiteX14" fmla="*/ 2709333 w 3496733"/>
                <a:gd name="connsiteY14" fmla="*/ 1329480 h 1575014"/>
                <a:gd name="connsiteX15" fmla="*/ 2650067 w 3496733"/>
                <a:gd name="connsiteY15" fmla="*/ 1312547 h 1575014"/>
                <a:gd name="connsiteX16" fmla="*/ 2582333 w 3496733"/>
                <a:gd name="connsiteY16" fmla="*/ 1278680 h 1575014"/>
                <a:gd name="connsiteX17" fmla="*/ 2556933 w 3496733"/>
                <a:gd name="connsiteY17" fmla="*/ 1270214 h 1575014"/>
                <a:gd name="connsiteX18" fmla="*/ 2497667 w 3496733"/>
                <a:gd name="connsiteY18" fmla="*/ 1202480 h 1575014"/>
                <a:gd name="connsiteX19" fmla="*/ 2463800 w 3496733"/>
                <a:gd name="connsiteY19" fmla="*/ 1067014 h 1575014"/>
                <a:gd name="connsiteX20" fmla="*/ 2446867 w 3496733"/>
                <a:gd name="connsiteY20" fmla="*/ 1016214 h 1575014"/>
                <a:gd name="connsiteX21" fmla="*/ 2438400 w 3496733"/>
                <a:gd name="connsiteY21" fmla="*/ 990814 h 1575014"/>
                <a:gd name="connsiteX22" fmla="*/ 2421467 w 3496733"/>
                <a:gd name="connsiteY22" fmla="*/ 745280 h 1575014"/>
                <a:gd name="connsiteX23" fmla="*/ 2396067 w 3496733"/>
                <a:gd name="connsiteY23" fmla="*/ 660614 h 1575014"/>
                <a:gd name="connsiteX24" fmla="*/ 2387600 w 3496733"/>
                <a:gd name="connsiteY24" fmla="*/ 635214 h 1575014"/>
                <a:gd name="connsiteX25" fmla="*/ 2379133 w 3496733"/>
                <a:gd name="connsiteY25" fmla="*/ 609814 h 1575014"/>
                <a:gd name="connsiteX26" fmla="*/ 2362200 w 3496733"/>
                <a:gd name="connsiteY26" fmla="*/ 592880 h 1575014"/>
                <a:gd name="connsiteX27" fmla="*/ 2328333 w 3496733"/>
                <a:gd name="connsiteY27" fmla="*/ 550547 h 1575014"/>
                <a:gd name="connsiteX28" fmla="*/ 2302933 w 3496733"/>
                <a:gd name="connsiteY28" fmla="*/ 533614 h 1575014"/>
                <a:gd name="connsiteX29" fmla="*/ 2286000 w 3496733"/>
                <a:gd name="connsiteY29" fmla="*/ 516680 h 1575014"/>
                <a:gd name="connsiteX30" fmla="*/ 2260600 w 3496733"/>
                <a:gd name="connsiteY30" fmla="*/ 499747 h 1575014"/>
                <a:gd name="connsiteX31" fmla="*/ 2235200 w 3496733"/>
                <a:gd name="connsiteY31" fmla="*/ 474347 h 1575014"/>
                <a:gd name="connsiteX32" fmla="*/ 2209800 w 3496733"/>
                <a:gd name="connsiteY32" fmla="*/ 457414 h 1575014"/>
                <a:gd name="connsiteX33" fmla="*/ 2150533 w 3496733"/>
                <a:gd name="connsiteY33" fmla="*/ 415080 h 1575014"/>
                <a:gd name="connsiteX34" fmla="*/ 2125133 w 3496733"/>
                <a:gd name="connsiteY34" fmla="*/ 389680 h 1575014"/>
                <a:gd name="connsiteX35" fmla="*/ 2099733 w 3496733"/>
                <a:gd name="connsiteY35" fmla="*/ 372747 h 1575014"/>
                <a:gd name="connsiteX36" fmla="*/ 2082800 w 3496733"/>
                <a:gd name="connsiteY36" fmla="*/ 347347 h 1575014"/>
                <a:gd name="connsiteX37" fmla="*/ 2057400 w 3496733"/>
                <a:gd name="connsiteY37" fmla="*/ 338880 h 1575014"/>
                <a:gd name="connsiteX38" fmla="*/ 2032000 w 3496733"/>
                <a:gd name="connsiteY38" fmla="*/ 321947 h 1575014"/>
                <a:gd name="connsiteX39" fmla="*/ 1981200 w 3496733"/>
                <a:gd name="connsiteY39" fmla="*/ 305014 h 1575014"/>
                <a:gd name="connsiteX40" fmla="*/ 1921933 w 3496733"/>
                <a:gd name="connsiteY40" fmla="*/ 262680 h 1575014"/>
                <a:gd name="connsiteX41" fmla="*/ 1905000 w 3496733"/>
                <a:gd name="connsiteY41" fmla="*/ 237280 h 1575014"/>
                <a:gd name="connsiteX42" fmla="*/ 1879600 w 3496733"/>
                <a:gd name="connsiteY42" fmla="*/ 228814 h 1575014"/>
                <a:gd name="connsiteX43" fmla="*/ 1811867 w 3496733"/>
                <a:gd name="connsiteY43" fmla="*/ 211880 h 1575014"/>
                <a:gd name="connsiteX44" fmla="*/ 1786467 w 3496733"/>
                <a:gd name="connsiteY44" fmla="*/ 203414 h 1575014"/>
                <a:gd name="connsiteX45" fmla="*/ 1727200 w 3496733"/>
                <a:gd name="connsiteY45" fmla="*/ 194947 h 1575014"/>
                <a:gd name="connsiteX46" fmla="*/ 1701800 w 3496733"/>
                <a:gd name="connsiteY46" fmla="*/ 186480 h 1575014"/>
                <a:gd name="connsiteX47" fmla="*/ 1413933 w 3496733"/>
                <a:gd name="connsiteY47" fmla="*/ 169547 h 1575014"/>
                <a:gd name="connsiteX48" fmla="*/ 1185333 w 3496733"/>
                <a:gd name="connsiteY48" fmla="*/ 152614 h 1575014"/>
                <a:gd name="connsiteX49" fmla="*/ 1066800 w 3496733"/>
                <a:gd name="connsiteY49" fmla="*/ 135680 h 1575014"/>
                <a:gd name="connsiteX50" fmla="*/ 855133 w 3496733"/>
                <a:gd name="connsiteY50" fmla="*/ 118747 h 1575014"/>
                <a:gd name="connsiteX51" fmla="*/ 804333 w 3496733"/>
                <a:gd name="connsiteY51" fmla="*/ 110280 h 1575014"/>
                <a:gd name="connsiteX52" fmla="*/ 770467 w 3496733"/>
                <a:gd name="connsiteY52" fmla="*/ 101814 h 1575014"/>
                <a:gd name="connsiteX53" fmla="*/ 711200 w 3496733"/>
                <a:gd name="connsiteY53" fmla="*/ 93347 h 1575014"/>
                <a:gd name="connsiteX54" fmla="*/ 660400 w 3496733"/>
                <a:gd name="connsiteY54" fmla="*/ 76414 h 1575014"/>
                <a:gd name="connsiteX55" fmla="*/ 635000 w 3496733"/>
                <a:gd name="connsiteY55" fmla="*/ 67947 h 1575014"/>
                <a:gd name="connsiteX56" fmla="*/ 457200 w 3496733"/>
                <a:gd name="connsiteY56" fmla="*/ 42547 h 1575014"/>
                <a:gd name="connsiteX57" fmla="*/ 262467 w 3496733"/>
                <a:gd name="connsiteY57" fmla="*/ 25614 h 1575014"/>
                <a:gd name="connsiteX58" fmla="*/ 228600 w 3496733"/>
                <a:gd name="connsiteY58" fmla="*/ 17147 h 1575014"/>
                <a:gd name="connsiteX59" fmla="*/ 186267 w 3496733"/>
                <a:gd name="connsiteY59" fmla="*/ 8680 h 1575014"/>
                <a:gd name="connsiteX60" fmla="*/ 0 w 3496733"/>
                <a:gd name="connsiteY60" fmla="*/ 214 h 157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496733" h="1575014">
                  <a:moveTo>
                    <a:pt x="3496733" y="1575014"/>
                  </a:moveTo>
                  <a:cubicBezTo>
                    <a:pt x="3465769" y="1568821"/>
                    <a:pt x="3432241" y="1563935"/>
                    <a:pt x="3403600" y="1549614"/>
                  </a:cubicBezTo>
                  <a:cubicBezTo>
                    <a:pt x="3392311" y="1543969"/>
                    <a:pt x="3381551" y="1537112"/>
                    <a:pt x="3369733" y="1532680"/>
                  </a:cubicBezTo>
                  <a:cubicBezTo>
                    <a:pt x="3338864" y="1521104"/>
                    <a:pt x="3286397" y="1518717"/>
                    <a:pt x="3259667" y="1515747"/>
                  </a:cubicBezTo>
                  <a:cubicBezTo>
                    <a:pt x="3208487" y="1502952"/>
                    <a:pt x="3236834" y="1510958"/>
                    <a:pt x="3175000" y="1490347"/>
                  </a:cubicBezTo>
                  <a:cubicBezTo>
                    <a:pt x="3166533" y="1487525"/>
                    <a:pt x="3157026" y="1486830"/>
                    <a:pt x="3149600" y="1481880"/>
                  </a:cubicBezTo>
                  <a:cubicBezTo>
                    <a:pt x="3141133" y="1476236"/>
                    <a:pt x="3133499" y="1469080"/>
                    <a:pt x="3124200" y="1464947"/>
                  </a:cubicBezTo>
                  <a:cubicBezTo>
                    <a:pt x="3082757" y="1446528"/>
                    <a:pt x="3077419" y="1450913"/>
                    <a:pt x="3039533" y="1439547"/>
                  </a:cubicBezTo>
                  <a:cubicBezTo>
                    <a:pt x="3022436" y="1434418"/>
                    <a:pt x="3005666" y="1428258"/>
                    <a:pt x="2988733" y="1422614"/>
                  </a:cubicBezTo>
                  <a:cubicBezTo>
                    <a:pt x="2980266" y="1419792"/>
                    <a:pt x="2970759" y="1419097"/>
                    <a:pt x="2963333" y="1414147"/>
                  </a:cubicBezTo>
                  <a:cubicBezTo>
                    <a:pt x="2954866" y="1408503"/>
                    <a:pt x="2947232" y="1401347"/>
                    <a:pt x="2937933" y="1397214"/>
                  </a:cubicBezTo>
                  <a:cubicBezTo>
                    <a:pt x="2921622" y="1389965"/>
                    <a:pt x="2904066" y="1385924"/>
                    <a:pt x="2887133" y="1380280"/>
                  </a:cubicBezTo>
                  <a:cubicBezTo>
                    <a:pt x="2839673" y="1364460"/>
                    <a:pt x="2870342" y="1373965"/>
                    <a:pt x="2794000" y="1354880"/>
                  </a:cubicBezTo>
                  <a:cubicBezTo>
                    <a:pt x="2782711" y="1352058"/>
                    <a:pt x="2771172" y="1350094"/>
                    <a:pt x="2760133" y="1346414"/>
                  </a:cubicBezTo>
                  <a:cubicBezTo>
                    <a:pt x="2743200" y="1340769"/>
                    <a:pt x="2726649" y="1333809"/>
                    <a:pt x="2709333" y="1329480"/>
                  </a:cubicBezTo>
                  <a:cubicBezTo>
                    <a:pt x="2666809" y="1318850"/>
                    <a:pt x="2686506" y="1324694"/>
                    <a:pt x="2650067" y="1312547"/>
                  </a:cubicBezTo>
                  <a:cubicBezTo>
                    <a:pt x="2620512" y="1282993"/>
                    <a:pt x="2640705" y="1298137"/>
                    <a:pt x="2582333" y="1278680"/>
                  </a:cubicBezTo>
                  <a:lnTo>
                    <a:pt x="2556933" y="1270214"/>
                  </a:lnTo>
                  <a:cubicBezTo>
                    <a:pt x="2540355" y="1253635"/>
                    <a:pt x="2508869" y="1227683"/>
                    <a:pt x="2497667" y="1202480"/>
                  </a:cubicBezTo>
                  <a:cubicBezTo>
                    <a:pt x="2463871" y="1126440"/>
                    <a:pt x="2496746" y="1165855"/>
                    <a:pt x="2463800" y="1067014"/>
                  </a:cubicBezTo>
                  <a:lnTo>
                    <a:pt x="2446867" y="1016214"/>
                  </a:lnTo>
                  <a:lnTo>
                    <a:pt x="2438400" y="990814"/>
                  </a:lnTo>
                  <a:cubicBezTo>
                    <a:pt x="2434681" y="916441"/>
                    <a:pt x="2433449" y="823166"/>
                    <a:pt x="2421467" y="745280"/>
                  </a:cubicBezTo>
                  <a:cubicBezTo>
                    <a:pt x="2417812" y="721523"/>
                    <a:pt x="2402657" y="680384"/>
                    <a:pt x="2396067" y="660614"/>
                  </a:cubicBezTo>
                  <a:lnTo>
                    <a:pt x="2387600" y="635214"/>
                  </a:lnTo>
                  <a:cubicBezTo>
                    <a:pt x="2384778" y="626747"/>
                    <a:pt x="2385444" y="616125"/>
                    <a:pt x="2379133" y="609814"/>
                  </a:cubicBezTo>
                  <a:cubicBezTo>
                    <a:pt x="2373489" y="604169"/>
                    <a:pt x="2367187" y="599113"/>
                    <a:pt x="2362200" y="592880"/>
                  </a:cubicBezTo>
                  <a:cubicBezTo>
                    <a:pt x="2342641" y="568430"/>
                    <a:pt x="2351049" y="568719"/>
                    <a:pt x="2328333" y="550547"/>
                  </a:cubicBezTo>
                  <a:cubicBezTo>
                    <a:pt x="2320387" y="544190"/>
                    <a:pt x="2310879" y="539971"/>
                    <a:pt x="2302933" y="533614"/>
                  </a:cubicBezTo>
                  <a:cubicBezTo>
                    <a:pt x="2296700" y="528627"/>
                    <a:pt x="2292233" y="521667"/>
                    <a:pt x="2286000" y="516680"/>
                  </a:cubicBezTo>
                  <a:cubicBezTo>
                    <a:pt x="2278054" y="510323"/>
                    <a:pt x="2268417" y="506261"/>
                    <a:pt x="2260600" y="499747"/>
                  </a:cubicBezTo>
                  <a:cubicBezTo>
                    <a:pt x="2251402" y="492082"/>
                    <a:pt x="2244398" y="482012"/>
                    <a:pt x="2235200" y="474347"/>
                  </a:cubicBezTo>
                  <a:cubicBezTo>
                    <a:pt x="2227383" y="467833"/>
                    <a:pt x="2217526" y="464036"/>
                    <a:pt x="2209800" y="457414"/>
                  </a:cubicBezTo>
                  <a:cubicBezTo>
                    <a:pt x="2158664" y="413583"/>
                    <a:pt x="2197205" y="430638"/>
                    <a:pt x="2150533" y="415080"/>
                  </a:cubicBezTo>
                  <a:cubicBezTo>
                    <a:pt x="2142066" y="406613"/>
                    <a:pt x="2134331" y="397345"/>
                    <a:pt x="2125133" y="389680"/>
                  </a:cubicBezTo>
                  <a:cubicBezTo>
                    <a:pt x="2117316" y="383166"/>
                    <a:pt x="2106928" y="379942"/>
                    <a:pt x="2099733" y="372747"/>
                  </a:cubicBezTo>
                  <a:cubicBezTo>
                    <a:pt x="2092538" y="365552"/>
                    <a:pt x="2090746" y="353704"/>
                    <a:pt x="2082800" y="347347"/>
                  </a:cubicBezTo>
                  <a:cubicBezTo>
                    <a:pt x="2075831" y="341772"/>
                    <a:pt x="2065382" y="342871"/>
                    <a:pt x="2057400" y="338880"/>
                  </a:cubicBezTo>
                  <a:cubicBezTo>
                    <a:pt x="2048299" y="334329"/>
                    <a:pt x="2041299" y="326080"/>
                    <a:pt x="2032000" y="321947"/>
                  </a:cubicBezTo>
                  <a:cubicBezTo>
                    <a:pt x="2015689" y="314698"/>
                    <a:pt x="1981200" y="305014"/>
                    <a:pt x="1981200" y="305014"/>
                  </a:cubicBezTo>
                  <a:cubicBezTo>
                    <a:pt x="1941022" y="264836"/>
                    <a:pt x="1962479" y="276196"/>
                    <a:pt x="1921933" y="262680"/>
                  </a:cubicBezTo>
                  <a:cubicBezTo>
                    <a:pt x="1916289" y="254213"/>
                    <a:pt x="1912946" y="243637"/>
                    <a:pt x="1905000" y="237280"/>
                  </a:cubicBezTo>
                  <a:cubicBezTo>
                    <a:pt x="1898031" y="231705"/>
                    <a:pt x="1888210" y="231162"/>
                    <a:pt x="1879600" y="228814"/>
                  </a:cubicBezTo>
                  <a:cubicBezTo>
                    <a:pt x="1857147" y="222691"/>
                    <a:pt x="1833945" y="219239"/>
                    <a:pt x="1811867" y="211880"/>
                  </a:cubicBezTo>
                  <a:cubicBezTo>
                    <a:pt x="1803400" y="209058"/>
                    <a:pt x="1795218" y="205164"/>
                    <a:pt x="1786467" y="203414"/>
                  </a:cubicBezTo>
                  <a:cubicBezTo>
                    <a:pt x="1766898" y="199500"/>
                    <a:pt x="1746956" y="197769"/>
                    <a:pt x="1727200" y="194947"/>
                  </a:cubicBezTo>
                  <a:cubicBezTo>
                    <a:pt x="1718733" y="192125"/>
                    <a:pt x="1710512" y="188416"/>
                    <a:pt x="1701800" y="186480"/>
                  </a:cubicBezTo>
                  <a:cubicBezTo>
                    <a:pt x="1610549" y="166202"/>
                    <a:pt x="1495213" y="173160"/>
                    <a:pt x="1413933" y="169547"/>
                  </a:cubicBezTo>
                  <a:cubicBezTo>
                    <a:pt x="1286278" y="163873"/>
                    <a:pt x="1291506" y="163230"/>
                    <a:pt x="1185333" y="152614"/>
                  </a:cubicBezTo>
                  <a:cubicBezTo>
                    <a:pt x="1128372" y="141221"/>
                    <a:pt x="1138777" y="142031"/>
                    <a:pt x="1066800" y="135680"/>
                  </a:cubicBezTo>
                  <a:cubicBezTo>
                    <a:pt x="996293" y="129459"/>
                    <a:pt x="924951" y="130384"/>
                    <a:pt x="855133" y="118747"/>
                  </a:cubicBezTo>
                  <a:cubicBezTo>
                    <a:pt x="838200" y="115925"/>
                    <a:pt x="821167" y="113647"/>
                    <a:pt x="804333" y="110280"/>
                  </a:cubicBezTo>
                  <a:cubicBezTo>
                    <a:pt x="792923" y="107998"/>
                    <a:pt x="781915" y="103895"/>
                    <a:pt x="770467" y="101814"/>
                  </a:cubicBezTo>
                  <a:cubicBezTo>
                    <a:pt x="750833" y="98244"/>
                    <a:pt x="730956" y="96169"/>
                    <a:pt x="711200" y="93347"/>
                  </a:cubicBezTo>
                  <a:lnTo>
                    <a:pt x="660400" y="76414"/>
                  </a:lnTo>
                  <a:cubicBezTo>
                    <a:pt x="651933" y="73592"/>
                    <a:pt x="643751" y="69697"/>
                    <a:pt x="635000" y="67947"/>
                  </a:cubicBezTo>
                  <a:cubicBezTo>
                    <a:pt x="519766" y="44901"/>
                    <a:pt x="578996" y="53620"/>
                    <a:pt x="457200" y="42547"/>
                  </a:cubicBezTo>
                  <a:cubicBezTo>
                    <a:pt x="349691" y="21044"/>
                    <a:pt x="483279" y="45687"/>
                    <a:pt x="262467" y="25614"/>
                  </a:cubicBezTo>
                  <a:cubicBezTo>
                    <a:pt x="250878" y="24561"/>
                    <a:pt x="239959" y="19671"/>
                    <a:pt x="228600" y="17147"/>
                  </a:cubicBezTo>
                  <a:cubicBezTo>
                    <a:pt x="214552" y="14025"/>
                    <a:pt x="200559" y="10361"/>
                    <a:pt x="186267" y="8680"/>
                  </a:cubicBezTo>
                  <a:cubicBezTo>
                    <a:pt x="94384" y="-2130"/>
                    <a:pt x="87225" y="214"/>
                    <a:pt x="0" y="214"/>
                  </a:cubicBezTo>
                </a:path>
              </a:pathLst>
            </a:custGeom>
            <a:ln w="25400">
              <a:solidFill>
                <a:srgbClr val="FF0000"/>
              </a:solidFill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defTabSz="915302" latinLnBrk="1" hangingPunct="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27" name="Shape 129"/>
            <p:cNvSpPr/>
            <p:nvPr/>
          </p:nvSpPr>
          <p:spPr>
            <a:xfrm>
              <a:off x="220435" y="3071839"/>
              <a:ext cx="2283664" cy="3842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defTabSz="584776">
                <a:defRPr sz="1800">
                  <a:uFillTx/>
                </a:defRPr>
              </a:pPr>
              <a:r>
                <a:rPr lang="en-GB" sz="2000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Possible direction</a:t>
              </a:r>
            </a:p>
          </p:txBody>
        </p:sp>
        <p:cxnSp>
          <p:nvCxnSpPr>
            <p:cNvPr id="28" name="Rak 27"/>
            <p:cNvCxnSpPr/>
            <p:nvPr/>
          </p:nvCxnSpPr>
          <p:spPr>
            <a:xfrm flipH="1" flipV="1">
              <a:off x="1441240" y="3456560"/>
              <a:ext cx="302894" cy="582041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" name="Frihandsfigur 5"/>
          <p:cNvSpPr/>
          <p:nvPr/>
        </p:nvSpPr>
        <p:spPr>
          <a:xfrm>
            <a:off x="4254770" y="3246500"/>
            <a:ext cx="3195315" cy="3009160"/>
          </a:xfrm>
          <a:custGeom>
            <a:avLst/>
            <a:gdLst>
              <a:gd name="connsiteX0" fmla="*/ 169333 w 3191933"/>
              <a:gd name="connsiteY0" fmla="*/ 3005669 h 3005669"/>
              <a:gd name="connsiteX1" fmla="*/ 160866 w 3191933"/>
              <a:gd name="connsiteY1" fmla="*/ 2853269 h 3005669"/>
              <a:gd name="connsiteX2" fmla="*/ 143933 w 3191933"/>
              <a:gd name="connsiteY2" fmla="*/ 2802469 h 3005669"/>
              <a:gd name="connsiteX3" fmla="*/ 135466 w 3191933"/>
              <a:gd name="connsiteY3" fmla="*/ 2777069 h 3005669"/>
              <a:gd name="connsiteX4" fmla="*/ 93133 w 3191933"/>
              <a:gd name="connsiteY4" fmla="*/ 2743202 h 3005669"/>
              <a:gd name="connsiteX5" fmla="*/ 76200 w 3191933"/>
              <a:gd name="connsiteY5" fmla="*/ 2717802 h 3005669"/>
              <a:gd name="connsiteX6" fmla="*/ 59266 w 3191933"/>
              <a:gd name="connsiteY6" fmla="*/ 2700869 h 3005669"/>
              <a:gd name="connsiteX7" fmla="*/ 16933 w 3191933"/>
              <a:gd name="connsiteY7" fmla="*/ 2624669 h 3005669"/>
              <a:gd name="connsiteX8" fmla="*/ 8466 w 3191933"/>
              <a:gd name="connsiteY8" fmla="*/ 2548469 h 3005669"/>
              <a:gd name="connsiteX9" fmla="*/ 0 w 3191933"/>
              <a:gd name="connsiteY9" fmla="*/ 2497669 h 3005669"/>
              <a:gd name="connsiteX10" fmla="*/ 8466 w 3191933"/>
              <a:gd name="connsiteY10" fmla="*/ 2362202 h 3005669"/>
              <a:gd name="connsiteX11" fmla="*/ 25400 w 3191933"/>
              <a:gd name="connsiteY11" fmla="*/ 2311402 h 3005669"/>
              <a:gd name="connsiteX12" fmla="*/ 76200 w 3191933"/>
              <a:gd name="connsiteY12" fmla="*/ 2277536 h 3005669"/>
              <a:gd name="connsiteX13" fmla="*/ 101600 w 3191933"/>
              <a:gd name="connsiteY13" fmla="*/ 2260602 h 3005669"/>
              <a:gd name="connsiteX14" fmla="*/ 177800 w 3191933"/>
              <a:gd name="connsiteY14" fmla="*/ 2201336 h 3005669"/>
              <a:gd name="connsiteX15" fmla="*/ 203200 w 3191933"/>
              <a:gd name="connsiteY15" fmla="*/ 2184402 h 3005669"/>
              <a:gd name="connsiteX16" fmla="*/ 228600 w 3191933"/>
              <a:gd name="connsiteY16" fmla="*/ 2159002 h 3005669"/>
              <a:gd name="connsiteX17" fmla="*/ 254000 w 3191933"/>
              <a:gd name="connsiteY17" fmla="*/ 2150536 h 3005669"/>
              <a:gd name="connsiteX18" fmla="*/ 321733 w 3191933"/>
              <a:gd name="connsiteY18" fmla="*/ 2099736 h 3005669"/>
              <a:gd name="connsiteX19" fmla="*/ 347133 w 3191933"/>
              <a:gd name="connsiteY19" fmla="*/ 2091269 h 3005669"/>
              <a:gd name="connsiteX20" fmla="*/ 372533 w 3191933"/>
              <a:gd name="connsiteY20" fmla="*/ 2074336 h 3005669"/>
              <a:gd name="connsiteX21" fmla="*/ 397933 w 3191933"/>
              <a:gd name="connsiteY21" fmla="*/ 2065869 h 3005669"/>
              <a:gd name="connsiteX22" fmla="*/ 431800 w 3191933"/>
              <a:gd name="connsiteY22" fmla="*/ 2048936 h 3005669"/>
              <a:gd name="connsiteX23" fmla="*/ 448733 w 3191933"/>
              <a:gd name="connsiteY23" fmla="*/ 2032002 h 3005669"/>
              <a:gd name="connsiteX24" fmla="*/ 499533 w 3191933"/>
              <a:gd name="connsiteY24" fmla="*/ 2015069 h 3005669"/>
              <a:gd name="connsiteX25" fmla="*/ 550333 w 3191933"/>
              <a:gd name="connsiteY25" fmla="*/ 1998136 h 3005669"/>
              <a:gd name="connsiteX26" fmla="*/ 575733 w 3191933"/>
              <a:gd name="connsiteY26" fmla="*/ 1989669 h 3005669"/>
              <a:gd name="connsiteX27" fmla="*/ 626533 w 3191933"/>
              <a:gd name="connsiteY27" fmla="*/ 1964269 h 3005669"/>
              <a:gd name="connsiteX28" fmla="*/ 651933 w 3191933"/>
              <a:gd name="connsiteY28" fmla="*/ 1947336 h 3005669"/>
              <a:gd name="connsiteX29" fmla="*/ 702733 w 3191933"/>
              <a:gd name="connsiteY29" fmla="*/ 1930402 h 3005669"/>
              <a:gd name="connsiteX30" fmla="*/ 778933 w 3191933"/>
              <a:gd name="connsiteY30" fmla="*/ 1905002 h 3005669"/>
              <a:gd name="connsiteX31" fmla="*/ 804333 w 3191933"/>
              <a:gd name="connsiteY31" fmla="*/ 1896536 h 3005669"/>
              <a:gd name="connsiteX32" fmla="*/ 821266 w 3191933"/>
              <a:gd name="connsiteY32" fmla="*/ 1879602 h 3005669"/>
              <a:gd name="connsiteX33" fmla="*/ 872066 w 3191933"/>
              <a:gd name="connsiteY33" fmla="*/ 1862669 h 3005669"/>
              <a:gd name="connsiteX34" fmla="*/ 897466 w 3191933"/>
              <a:gd name="connsiteY34" fmla="*/ 1854202 h 3005669"/>
              <a:gd name="connsiteX35" fmla="*/ 948266 w 3191933"/>
              <a:gd name="connsiteY35" fmla="*/ 1828802 h 3005669"/>
              <a:gd name="connsiteX36" fmla="*/ 990600 w 3191933"/>
              <a:gd name="connsiteY36" fmla="*/ 1794936 h 3005669"/>
              <a:gd name="connsiteX37" fmla="*/ 1041400 w 3191933"/>
              <a:gd name="connsiteY37" fmla="*/ 1778002 h 3005669"/>
              <a:gd name="connsiteX38" fmla="*/ 1117600 w 3191933"/>
              <a:gd name="connsiteY38" fmla="*/ 1735669 h 3005669"/>
              <a:gd name="connsiteX39" fmla="*/ 1134533 w 3191933"/>
              <a:gd name="connsiteY39" fmla="*/ 1710269 h 3005669"/>
              <a:gd name="connsiteX40" fmla="*/ 1159933 w 3191933"/>
              <a:gd name="connsiteY40" fmla="*/ 1693336 h 3005669"/>
              <a:gd name="connsiteX41" fmla="*/ 1168400 w 3191933"/>
              <a:gd name="connsiteY41" fmla="*/ 1667936 h 3005669"/>
              <a:gd name="connsiteX42" fmla="*/ 1185333 w 3191933"/>
              <a:gd name="connsiteY42" fmla="*/ 1634069 h 3005669"/>
              <a:gd name="connsiteX43" fmla="*/ 1202266 w 3191933"/>
              <a:gd name="connsiteY43" fmla="*/ 1574802 h 3005669"/>
              <a:gd name="connsiteX44" fmla="*/ 1219200 w 3191933"/>
              <a:gd name="connsiteY44" fmla="*/ 1557869 h 3005669"/>
              <a:gd name="connsiteX45" fmla="*/ 1227666 w 3191933"/>
              <a:gd name="connsiteY45" fmla="*/ 1515536 h 3005669"/>
              <a:gd name="connsiteX46" fmla="*/ 1244600 w 3191933"/>
              <a:gd name="connsiteY46" fmla="*/ 1464736 h 3005669"/>
              <a:gd name="connsiteX47" fmla="*/ 1261533 w 3191933"/>
              <a:gd name="connsiteY47" fmla="*/ 1397002 h 3005669"/>
              <a:gd name="connsiteX48" fmla="*/ 1270000 w 3191933"/>
              <a:gd name="connsiteY48" fmla="*/ 1363136 h 3005669"/>
              <a:gd name="connsiteX49" fmla="*/ 1278466 w 3191933"/>
              <a:gd name="connsiteY49" fmla="*/ 956736 h 3005669"/>
              <a:gd name="connsiteX50" fmla="*/ 1303866 w 3191933"/>
              <a:gd name="connsiteY50" fmla="*/ 846669 h 3005669"/>
              <a:gd name="connsiteX51" fmla="*/ 1329266 w 3191933"/>
              <a:gd name="connsiteY51" fmla="*/ 762002 h 3005669"/>
              <a:gd name="connsiteX52" fmla="*/ 1346200 w 3191933"/>
              <a:gd name="connsiteY52" fmla="*/ 728136 h 3005669"/>
              <a:gd name="connsiteX53" fmla="*/ 1371600 w 3191933"/>
              <a:gd name="connsiteY53" fmla="*/ 685802 h 3005669"/>
              <a:gd name="connsiteX54" fmla="*/ 1397000 w 3191933"/>
              <a:gd name="connsiteY54" fmla="*/ 643469 h 3005669"/>
              <a:gd name="connsiteX55" fmla="*/ 1405466 w 3191933"/>
              <a:gd name="connsiteY55" fmla="*/ 618069 h 3005669"/>
              <a:gd name="connsiteX56" fmla="*/ 1439333 w 3191933"/>
              <a:gd name="connsiteY56" fmla="*/ 584202 h 3005669"/>
              <a:gd name="connsiteX57" fmla="*/ 1473200 w 3191933"/>
              <a:gd name="connsiteY57" fmla="*/ 541869 h 3005669"/>
              <a:gd name="connsiteX58" fmla="*/ 1490133 w 3191933"/>
              <a:gd name="connsiteY58" fmla="*/ 516469 h 3005669"/>
              <a:gd name="connsiteX59" fmla="*/ 1515533 w 3191933"/>
              <a:gd name="connsiteY59" fmla="*/ 499536 h 3005669"/>
              <a:gd name="connsiteX60" fmla="*/ 1532466 w 3191933"/>
              <a:gd name="connsiteY60" fmla="*/ 474136 h 3005669"/>
              <a:gd name="connsiteX61" fmla="*/ 1574800 w 3191933"/>
              <a:gd name="connsiteY61" fmla="*/ 431802 h 3005669"/>
              <a:gd name="connsiteX62" fmla="*/ 1591733 w 3191933"/>
              <a:gd name="connsiteY62" fmla="*/ 406402 h 3005669"/>
              <a:gd name="connsiteX63" fmla="*/ 1625600 w 3191933"/>
              <a:gd name="connsiteY63" fmla="*/ 389469 h 3005669"/>
              <a:gd name="connsiteX64" fmla="*/ 1676400 w 3191933"/>
              <a:gd name="connsiteY64" fmla="*/ 355602 h 3005669"/>
              <a:gd name="connsiteX65" fmla="*/ 1701800 w 3191933"/>
              <a:gd name="connsiteY65" fmla="*/ 338669 h 3005669"/>
              <a:gd name="connsiteX66" fmla="*/ 1727200 w 3191933"/>
              <a:gd name="connsiteY66" fmla="*/ 330202 h 3005669"/>
              <a:gd name="connsiteX67" fmla="*/ 1778000 w 3191933"/>
              <a:gd name="connsiteY67" fmla="*/ 304802 h 3005669"/>
              <a:gd name="connsiteX68" fmla="*/ 1862666 w 3191933"/>
              <a:gd name="connsiteY68" fmla="*/ 262469 h 3005669"/>
              <a:gd name="connsiteX69" fmla="*/ 1913466 w 3191933"/>
              <a:gd name="connsiteY69" fmla="*/ 245536 h 3005669"/>
              <a:gd name="connsiteX70" fmla="*/ 1981200 w 3191933"/>
              <a:gd name="connsiteY70" fmla="*/ 220136 h 3005669"/>
              <a:gd name="connsiteX71" fmla="*/ 2116666 w 3191933"/>
              <a:gd name="connsiteY71" fmla="*/ 186269 h 3005669"/>
              <a:gd name="connsiteX72" fmla="*/ 2175933 w 3191933"/>
              <a:gd name="connsiteY72" fmla="*/ 177802 h 3005669"/>
              <a:gd name="connsiteX73" fmla="*/ 2209800 w 3191933"/>
              <a:gd name="connsiteY73" fmla="*/ 169336 h 3005669"/>
              <a:gd name="connsiteX74" fmla="*/ 2302933 w 3191933"/>
              <a:gd name="connsiteY74" fmla="*/ 160869 h 3005669"/>
              <a:gd name="connsiteX75" fmla="*/ 2353733 w 3191933"/>
              <a:gd name="connsiteY75" fmla="*/ 152402 h 3005669"/>
              <a:gd name="connsiteX76" fmla="*/ 2455333 w 3191933"/>
              <a:gd name="connsiteY76" fmla="*/ 143936 h 3005669"/>
              <a:gd name="connsiteX77" fmla="*/ 2506133 w 3191933"/>
              <a:gd name="connsiteY77" fmla="*/ 135469 h 3005669"/>
              <a:gd name="connsiteX78" fmla="*/ 2565400 w 3191933"/>
              <a:gd name="connsiteY78" fmla="*/ 127002 h 3005669"/>
              <a:gd name="connsiteX79" fmla="*/ 2607733 w 3191933"/>
              <a:gd name="connsiteY79" fmla="*/ 118536 h 3005669"/>
              <a:gd name="connsiteX80" fmla="*/ 2667000 w 3191933"/>
              <a:gd name="connsiteY80" fmla="*/ 110069 h 3005669"/>
              <a:gd name="connsiteX81" fmla="*/ 2700866 w 3191933"/>
              <a:gd name="connsiteY81" fmla="*/ 101602 h 3005669"/>
              <a:gd name="connsiteX82" fmla="*/ 2743200 w 3191933"/>
              <a:gd name="connsiteY82" fmla="*/ 93136 h 3005669"/>
              <a:gd name="connsiteX83" fmla="*/ 2810933 w 3191933"/>
              <a:gd name="connsiteY83" fmla="*/ 76202 h 3005669"/>
              <a:gd name="connsiteX84" fmla="*/ 2853266 w 3191933"/>
              <a:gd name="connsiteY84" fmla="*/ 67736 h 3005669"/>
              <a:gd name="connsiteX85" fmla="*/ 2878666 w 3191933"/>
              <a:gd name="connsiteY85" fmla="*/ 59269 h 3005669"/>
              <a:gd name="connsiteX86" fmla="*/ 2954866 w 3191933"/>
              <a:gd name="connsiteY86" fmla="*/ 42336 h 3005669"/>
              <a:gd name="connsiteX87" fmla="*/ 2980266 w 3191933"/>
              <a:gd name="connsiteY87" fmla="*/ 33869 h 3005669"/>
              <a:gd name="connsiteX88" fmla="*/ 3039533 w 3191933"/>
              <a:gd name="connsiteY88" fmla="*/ 25402 h 3005669"/>
              <a:gd name="connsiteX89" fmla="*/ 3090333 w 3191933"/>
              <a:gd name="connsiteY89" fmla="*/ 16936 h 3005669"/>
              <a:gd name="connsiteX90" fmla="*/ 3124200 w 3191933"/>
              <a:gd name="connsiteY90" fmla="*/ 8469 h 3005669"/>
              <a:gd name="connsiteX91" fmla="*/ 3191933 w 3191933"/>
              <a:gd name="connsiteY91" fmla="*/ 2 h 300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191933" h="3005669">
                <a:moveTo>
                  <a:pt x="169333" y="3005669"/>
                </a:moveTo>
                <a:cubicBezTo>
                  <a:pt x="166511" y="2954869"/>
                  <a:pt x="167177" y="2903754"/>
                  <a:pt x="160866" y="2853269"/>
                </a:cubicBezTo>
                <a:cubicBezTo>
                  <a:pt x="158652" y="2835558"/>
                  <a:pt x="149577" y="2819402"/>
                  <a:pt x="143933" y="2802469"/>
                </a:cubicBezTo>
                <a:cubicBezTo>
                  <a:pt x="141111" y="2794002"/>
                  <a:pt x="142892" y="2782019"/>
                  <a:pt x="135466" y="2777069"/>
                </a:cubicBezTo>
                <a:cubicBezTo>
                  <a:pt x="116604" y="2764494"/>
                  <a:pt x="106922" y="2760439"/>
                  <a:pt x="93133" y="2743202"/>
                </a:cubicBezTo>
                <a:cubicBezTo>
                  <a:pt x="86776" y="2735256"/>
                  <a:pt x="82557" y="2725748"/>
                  <a:pt x="76200" y="2717802"/>
                </a:cubicBezTo>
                <a:cubicBezTo>
                  <a:pt x="71213" y="2711569"/>
                  <a:pt x="64056" y="2707255"/>
                  <a:pt x="59266" y="2700869"/>
                </a:cubicBezTo>
                <a:cubicBezTo>
                  <a:pt x="24332" y="2654291"/>
                  <a:pt x="30133" y="2664268"/>
                  <a:pt x="16933" y="2624669"/>
                </a:cubicBezTo>
                <a:cubicBezTo>
                  <a:pt x="14111" y="2599269"/>
                  <a:pt x="11844" y="2573801"/>
                  <a:pt x="8466" y="2548469"/>
                </a:cubicBezTo>
                <a:cubicBezTo>
                  <a:pt x="6197" y="2531453"/>
                  <a:pt x="0" y="2514836"/>
                  <a:pt x="0" y="2497669"/>
                </a:cubicBezTo>
                <a:cubicBezTo>
                  <a:pt x="0" y="2452425"/>
                  <a:pt x="2353" y="2407031"/>
                  <a:pt x="8466" y="2362202"/>
                </a:cubicBezTo>
                <a:cubicBezTo>
                  <a:pt x="10878" y="2344516"/>
                  <a:pt x="10548" y="2321303"/>
                  <a:pt x="25400" y="2311402"/>
                </a:cubicBezTo>
                <a:lnTo>
                  <a:pt x="76200" y="2277536"/>
                </a:lnTo>
                <a:cubicBezTo>
                  <a:pt x="84667" y="2271891"/>
                  <a:pt x="94405" y="2267797"/>
                  <a:pt x="101600" y="2260602"/>
                </a:cubicBezTo>
                <a:cubicBezTo>
                  <a:pt x="141392" y="2220810"/>
                  <a:pt x="117035" y="2241846"/>
                  <a:pt x="177800" y="2201336"/>
                </a:cubicBezTo>
                <a:cubicBezTo>
                  <a:pt x="186267" y="2195691"/>
                  <a:pt x="196005" y="2191597"/>
                  <a:pt x="203200" y="2184402"/>
                </a:cubicBezTo>
                <a:cubicBezTo>
                  <a:pt x="211667" y="2175935"/>
                  <a:pt x="218637" y="2165644"/>
                  <a:pt x="228600" y="2159002"/>
                </a:cubicBezTo>
                <a:cubicBezTo>
                  <a:pt x="236026" y="2154052"/>
                  <a:pt x="245533" y="2153358"/>
                  <a:pt x="254000" y="2150536"/>
                </a:cubicBezTo>
                <a:cubicBezTo>
                  <a:pt x="274059" y="2130476"/>
                  <a:pt x="293008" y="2109311"/>
                  <a:pt x="321733" y="2099736"/>
                </a:cubicBezTo>
                <a:cubicBezTo>
                  <a:pt x="330200" y="2096914"/>
                  <a:pt x="339151" y="2095260"/>
                  <a:pt x="347133" y="2091269"/>
                </a:cubicBezTo>
                <a:cubicBezTo>
                  <a:pt x="356234" y="2086718"/>
                  <a:pt x="363432" y="2078887"/>
                  <a:pt x="372533" y="2074336"/>
                </a:cubicBezTo>
                <a:cubicBezTo>
                  <a:pt x="380515" y="2070345"/>
                  <a:pt x="389730" y="2069385"/>
                  <a:pt x="397933" y="2065869"/>
                </a:cubicBezTo>
                <a:cubicBezTo>
                  <a:pt x="409534" y="2060897"/>
                  <a:pt x="420511" y="2054580"/>
                  <a:pt x="431800" y="2048936"/>
                </a:cubicBezTo>
                <a:cubicBezTo>
                  <a:pt x="437444" y="2043291"/>
                  <a:pt x="441593" y="2035572"/>
                  <a:pt x="448733" y="2032002"/>
                </a:cubicBezTo>
                <a:cubicBezTo>
                  <a:pt x="464698" y="2024019"/>
                  <a:pt x="482600" y="2020713"/>
                  <a:pt x="499533" y="2015069"/>
                </a:cubicBezTo>
                <a:lnTo>
                  <a:pt x="550333" y="1998136"/>
                </a:lnTo>
                <a:cubicBezTo>
                  <a:pt x="558800" y="1995314"/>
                  <a:pt x="568307" y="1994619"/>
                  <a:pt x="575733" y="1989669"/>
                </a:cubicBezTo>
                <a:cubicBezTo>
                  <a:pt x="648525" y="1941142"/>
                  <a:pt x="556426" y="1999322"/>
                  <a:pt x="626533" y="1964269"/>
                </a:cubicBezTo>
                <a:cubicBezTo>
                  <a:pt x="635634" y="1959718"/>
                  <a:pt x="642634" y="1951469"/>
                  <a:pt x="651933" y="1947336"/>
                </a:cubicBezTo>
                <a:cubicBezTo>
                  <a:pt x="668244" y="1940087"/>
                  <a:pt x="685800" y="1936046"/>
                  <a:pt x="702733" y="1930402"/>
                </a:cubicBezTo>
                <a:lnTo>
                  <a:pt x="778933" y="1905002"/>
                </a:lnTo>
                <a:lnTo>
                  <a:pt x="804333" y="1896536"/>
                </a:lnTo>
                <a:cubicBezTo>
                  <a:pt x="809977" y="1890891"/>
                  <a:pt x="814126" y="1883172"/>
                  <a:pt x="821266" y="1879602"/>
                </a:cubicBezTo>
                <a:cubicBezTo>
                  <a:pt x="837231" y="1871619"/>
                  <a:pt x="855133" y="1868313"/>
                  <a:pt x="872066" y="1862669"/>
                </a:cubicBezTo>
                <a:cubicBezTo>
                  <a:pt x="880533" y="1859847"/>
                  <a:pt x="890040" y="1859152"/>
                  <a:pt x="897466" y="1854202"/>
                </a:cubicBezTo>
                <a:cubicBezTo>
                  <a:pt x="930292" y="1832319"/>
                  <a:pt x="913213" y="1840487"/>
                  <a:pt x="948266" y="1828802"/>
                </a:cubicBezTo>
                <a:cubicBezTo>
                  <a:pt x="962341" y="1814728"/>
                  <a:pt x="971375" y="1803480"/>
                  <a:pt x="990600" y="1794936"/>
                </a:cubicBezTo>
                <a:cubicBezTo>
                  <a:pt x="1006911" y="1787687"/>
                  <a:pt x="1026548" y="1787903"/>
                  <a:pt x="1041400" y="1778002"/>
                </a:cubicBezTo>
                <a:cubicBezTo>
                  <a:pt x="1099626" y="1739186"/>
                  <a:pt x="1072893" y="1750572"/>
                  <a:pt x="1117600" y="1735669"/>
                </a:cubicBezTo>
                <a:cubicBezTo>
                  <a:pt x="1123244" y="1727202"/>
                  <a:pt x="1127338" y="1717464"/>
                  <a:pt x="1134533" y="1710269"/>
                </a:cubicBezTo>
                <a:cubicBezTo>
                  <a:pt x="1141728" y="1703074"/>
                  <a:pt x="1153576" y="1701282"/>
                  <a:pt x="1159933" y="1693336"/>
                </a:cubicBezTo>
                <a:cubicBezTo>
                  <a:pt x="1165508" y="1686367"/>
                  <a:pt x="1164884" y="1676139"/>
                  <a:pt x="1168400" y="1667936"/>
                </a:cubicBezTo>
                <a:cubicBezTo>
                  <a:pt x="1173372" y="1656335"/>
                  <a:pt x="1180901" y="1645887"/>
                  <a:pt x="1185333" y="1634069"/>
                </a:cubicBezTo>
                <a:cubicBezTo>
                  <a:pt x="1189020" y="1624237"/>
                  <a:pt x="1195447" y="1586168"/>
                  <a:pt x="1202266" y="1574802"/>
                </a:cubicBezTo>
                <a:cubicBezTo>
                  <a:pt x="1206373" y="1567957"/>
                  <a:pt x="1213555" y="1563513"/>
                  <a:pt x="1219200" y="1557869"/>
                </a:cubicBezTo>
                <a:cubicBezTo>
                  <a:pt x="1222022" y="1543758"/>
                  <a:pt x="1223880" y="1529419"/>
                  <a:pt x="1227666" y="1515536"/>
                </a:cubicBezTo>
                <a:cubicBezTo>
                  <a:pt x="1232362" y="1498316"/>
                  <a:pt x="1240271" y="1482052"/>
                  <a:pt x="1244600" y="1464736"/>
                </a:cubicBezTo>
                <a:lnTo>
                  <a:pt x="1261533" y="1397002"/>
                </a:lnTo>
                <a:lnTo>
                  <a:pt x="1270000" y="1363136"/>
                </a:lnTo>
                <a:cubicBezTo>
                  <a:pt x="1272822" y="1227669"/>
                  <a:pt x="1271467" y="1092051"/>
                  <a:pt x="1278466" y="956736"/>
                </a:cubicBezTo>
                <a:cubicBezTo>
                  <a:pt x="1282024" y="887943"/>
                  <a:pt x="1290990" y="891738"/>
                  <a:pt x="1303866" y="846669"/>
                </a:cubicBezTo>
                <a:cubicBezTo>
                  <a:pt x="1311966" y="818318"/>
                  <a:pt x="1315857" y="788819"/>
                  <a:pt x="1329266" y="762002"/>
                </a:cubicBezTo>
                <a:cubicBezTo>
                  <a:pt x="1334911" y="750713"/>
                  <a:pt x="1341228" y="739737"/>
                  <a:pt x="1346200" y="728136"/>
                </a:cubicBezTo>
                <a:cubicBezTo>
                  <a:pt x="1362688" y="689665"/>
                  <a:pt x="1343438" y="713964"/>
                  <a:pt x="1371600" y="685802"/>
                </a:cubicBezTo>
                <a:cubicBezTo>
                  <a:pt x="1395583" y="613849"/>
                  <a:pt x="1362134" y="701578"/>
                  <a:pt x="1397000" y="643469"/>
                </a:cubicBezTo>
                <a:cubicBezTo>
                  <a:pt x="1401592" y="635816"/>
                  <a:pt x="1400279" y="625331"/>
                  <a:pt x="1405466" y="618069"/>
                </a:cubicBezTo>
                <a:cubicBezTo>
                  <a:pt x="1414745" y="605078"/>
                  <a:pt x="1430477" y="597486"/>
                  <a:pt x="1439333" y="584202"/>
                </a:cubicBezTo>
                <a:cubicBezTo>
                  <a:pt x="1491451" y="506024"/>
                  <a:pt x="1424943" y="602190"/>
                  <a:pt x="1473200" y="541869"/>
                </a:cubicBezTo>
                <a:cubicBezTo>
                  <a:pt x="1479557" y="533923"/>
                  <a:pt x="1482938" y="523664"/>
                  <a:pt x="1490133" y="516469"/>
                </a:cubicBezTo>
                <a:cubicBezTo>
                  <a:pt x="1497328" y="509274"/>
                  <a:pt x="1507066" y="505180"/>
                  <a:pt x="1515533" y="499536"/>
                </a:cubicBezTo>
                <a:cubicBezTo>
                  <a:pt x="1521177" y="491069"/>
                  <a:pt x="1525765" y="481794"/>
                  <a:pt x="1532466" y="474136"/>
                </a:cubicBezTo>
                <a:cubicBezTo>
                  <a:pt x="1545607" y="459117"/>
                  <a:pt x="1563730" y="448407"/>
                  <a:pt x="1574800" y="431802"/>
                </a:cubicBezTo>
                <a:cubicBezTo>
                  <a:pt x="1580444" y="423335"/>
                  <a:pt x="1583916" y="412916"/>
                  <a:pt x="1591733" y="406402"/>
                </a:cubicBezTo>
                <a:cubicBezTo>
                  <a:pt x="1601429" y="398322"/>
                  <a:pt x="1614777" y="395963"/>
                  <a:pt x="1625600" y="389469"/>
                </a:cubicBezTo>
                <a:cubicBezTo>
                  <a:pt x="1643051" y="378998"/>
                  <a:pt x="1659467" y="366891"/>
                  <a:pt x="1676400" y="355602"/>
                </a:cubicBezTo>
                <a:cubicBezTo>
                  <a:pt x="1684867" y="349958"/>
                  <a:pt x="1692147" y="341887"/>
                  <a:pt x="1701800" y="338669"/>
                </a:cubicBezTo>
                <a:cubicBezTo>
                  <a:pt x="1710267" y="335847"/>
                  <a:pt x="1719218" y="334193"/>
                  <a:pt x="1727200" y="330202"/>
                </a:cubicBezTo>
                <a:cubicBezTo>
                  <a:pt x="1792852" y="297376"/>
                  <a:pt x="1714156" y="326084"/>
                  <a:pt x="1778000" y="304802"/>
                </a:cubicBezTo>
                <a:cubicBezTo>
                  <a:pt x="1810266" y="256403"/>
                  <a:pt x="1779518" y="290184"/>
                  <a:pt x="1862666" y="262469"/>
                </a:cubicBezTo>
                <a:lnTo>
                  <a:pt x="1913466" y="245536"/>
                </a:lnTo>
                <a:cubicBezTo>
                  <a:pt x="1957670" y="216066"/>
                  <a:pt x="1919229" y="237037"/>
                  <a:pt x="1981200" y="220136"/>
                </a:cubicBezTo>
                <a:cubicBezTo>
                  <a:pt x="2067886" y="196495"/>
                  <a:pt x="2000660" y="202842"/>
                  <a:pt x="2116666" y="186269"/>
                </a:cubicBezTo>
                <a:cubicBezTo>
                  <a:pt x="2136422" y="183447"/>
                  <a:pt x="2156299" y="181372"/>
                  <a:pt x="2175933" y="177802"/>
                </a:cubicBezTo>
                <a:cubicBezTo>
                  <a:pt x="2187382" y="175720"/>
                  <a:pt x="2198266" y="170874"/>
                  <a:pt x="2209800" y="169336"/>
                </a:cubicBezTo>
                <a:cubicBezTo>
                  <a:pt x="2240699" y="165216"/>
                  <a:pt x="2271974" y="164511"/>
                  <a:pt x="2302933" y="160869"/>
                </a:cubicBezTo>
                <a:cubicBezTo>
                  <a:pt x="2319982" y="158863"/>
                  <a:pt x="2336671" y="154298"/>
                  <a:pt x="2353733" y="152402"/>
                </a:cubicBezTo>
                <a:cubicBezTo>
                  <a:pt x="2387509" y="148649"/>
                  <a:pt x="2421466" y="146758"/>
                  <a:pt x="2455333" y="143936"/>
                </a:cubicBezTo>
                <a:lnTo>
                  <a:pt x="2506133" y="135469"/>
                </a:lnTo>
                <a:cubicBezTo>
                  <a:pt x="2525857" y="132434"/>
                  <a:pt x="2545715" y="130283"/>
                  <a:pt x="2565400" y="127002"/>
                </a:cubicBezTo>
                <a:cubicBezTo>
                  <a:pt x="2579595" y="124636"/>
                  <a:pt x="2593538" y="120902"/>
                  <a:pt x="2607733" y="118536"/>
                </a:cubicBezTo>
                <a:cubicBezTo>
                  <a:pt x="2627418" y="115255"/>
                  <a:pt x="2647366" y="113639"/>
                  <a:pt x="2667000" y="110069"/>
                </a:cubicBezTo>
                <a:cubicBezTo>
                  <a:pt x="2678448" y="107987"/>
                  <a:pt x="2689507" y="104126"/>
                  <a:pt x="2700866" y="101602"/>
                </a:cubicBezTo>
                <a:cubicBezTo>
                  <a:pt x="2714914" y="98480"/>
                  <a:pt x="2729178" y="96372"/>
                  <a:pt x="2743200" y="93136"/>
                </a:cubicBezTo>
                <a:cubicBezTo>
                  <a:pt x="2765877" y="87903"/>
                  <a:pt x="2788112" y="80766"/>
                  <a:pt x="2810933" y="76202"/>
                </a:cubicBezTo>
                <a:cubicBezTo>
                  <a:pt x="2825044" y="73380"/>
                  <a:pt x="2839305" y="71226"/>
                  <a:pt x="2853266" y="67736"/>
                </a:cubicBezTo>
                <a:cubicBezTo>
                  <a:pt x="2861924" y="65571"/>
                  <a:pt x="2870008" y="61434"/>
                  <a:pt x="2878666" y="59269"/>
                </a:cubicBezTo>
                <a:cubicBezTo>
                  <a:pt x="2948490" y="41813"/>
                  <a:pt x="2894037" y="59716"/>
                  <a:pt x="2954866" y="42336"/>
                </a:cubicBezTo>
                <a:cubicBezTo>
                  <a:pt x="2963447" y="39884"/>
                  <a:pt x="2971515" y="35619"/>
                  <a:pt x="2980266" y="33869"/>
                </a:cubicBezTo>
                <a:cubicBezTo>
                  <a:pt x="2999835" y="29955"/>
                  <a:pt x="3019809" y="28436"/>
                  <a:pt x="3039533" y="25402"/>
                </a:cubicBezTo>
                <a:cubicBezTo>
                  <a:pt x="3056500" y="22792"/>
                  <a:pt x="3073499" y="20303"/>
                  <a:pt x="3090333" y="16936"/>
                </a:cubicBezTo>
                <a:cubicBezTo>
                  <a:pt x="3101743" y="14654"/>
                  <a:pt x="3112751" y="10551"/>
                  <a:pt x="3124200" y="8469"/>
                </a:cubicBezTo>
                <a:cubicBezTo>
                  <a:pt x="3172962" y="-397"/>
                  <a:pt x="3165391" y="2"/>
                  <a:pt x="3191933" y="2"/>
                </a:cubicBezTo>
              </a:path>
            </a:pathLst>
          </a:custGeom>
          <a:ln w="25400">
            <a:solidFill>
              <a:srgbClr val="0000FF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529" tIns="45764" rIns="91529" bIns="45764" numCol="1" spcCol="38138" rtlCol="0" anchor="t">
            <a:noAutofit/>
          </a:bodyPr>
          <a:lstStyle/>
          <a:p>
            <a:pPr defTabSz="915302" latinLnBrk="1" hangingPunct="0"/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809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Solutions </a:t>
            </a:r>
            <a:r>
              <a:rPr lang="sv-SE" dirty="0" err="1" smtClean="0"/>
              <a:t>dealt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Better</a:t>
            </a:r>
            <a:r>
              <a:rPr lang="sv-SE" dirty="0" smtClean="0"/>
              <a:t> planning</a:t>
            </a:r>
          </a:p>
          <a:p>
            <a:r>
              <a:rPr lang="sv-SE" dirty="0" smtClean="0"/>
              <a:t>New visions </a:t>
            </a:r>
            <a:r>
              <a:rPr lang="sv-SE" dirty="0" err="1" smtClean="0"/>
              <a:t>of</a:t>
            </a:r>
            <a:r>
              <a:rPr lang="sv-SE" dirty="0" smtClean="0"/>
              <a:t> a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society</a:t>
            </a:r>
            <a:r>
              <a:rPr lang="sv-SE" dirty="0" smtClean="0"/>
              <a:t> </a:t>
            </a:r>
          </a:p>
          <a:p>
            <a:r>
              <a:rPr lang="sv-SE" dirty="0" smtClean="0"/>
              <a:t>Old solutions in new dress- simple </a:t>
            </a:r>
            <a:r>
              <a:rPr lang="sv-SE" dirty="0" err="1" smtClean="0"/>
              <a:t>technology</a:t>
            </a:r>
            <a:r>
              <a:rPr lang="sv-SE" dirty="0" smtClean="0"/>
              <a:t>/ </a:t>
            </a:r>
            <a:r>
              <a:rPr lang="sv-SE" dirty="0" err="1" smtClean="0"/>
              <a:t>advanced</a:t>
            </a:r>
            <a:r>
              <a:rPr lang="sv-SE" dirty="0" smtClean="0"/>
              <a:t> </a:t>
            </a:r>
            <a:r>
              <a:rPr lang="sv-SE" smtClean="0"/>
              <a:t>technology</a:t>
            </a:r>
            <a:endParaRPr lang="sv-SE" dirty="0" smtClean="0"/>
          </a:p>
          <a:p>
            <a:r>
              <a:rPr lang="sv-SE" dirty="0" err="1" smtClean="0"/>
              <a:t>Increase</a:t>
            </a:r>
            <a:r>
              <a:rPr lang="sv-SE" dirty="0" smtClean="0"/>
              <a:t> </a:t>
            </a:r>
            <a:r>
              <a:rPr lang="sv-SE" dirty="0" err="1" smtClean="0"/>
              <a:t>institutional</a:t>
            </a:r>
            <a:r>
              <a:rPr lang="sv-SE" dirty="0" smtClean="0"/>
              <a:t> </a:t>
            </a:r>
            <a:r>
              <a:rPr lang="sv-SE" dirty="0" err="1" smtClean="0"/>
              <a:t>learning</a:t>
            </a:r>
            <a:r>
              <a:rPr lang="sv-SE" dirty="0" smtClean="0"/>
              <a:t> </a:t>
            </a:r>
            <a:r>
              <a:rPr lang="sv-SE" dirty="0" err="1" smtClean="0"/>
              <a:t>decrease</a:t>
            </a:r>
            <a:r>
              <a:rPr lang="sv-SE" dirty="0" smtClean="0"/>
              <a:t> </a:t>
            </a:r>
            <a:r>
              <a:rPr lang="sv-SE" dirty="0" err="1" smtClean="0"/>
              <a:t>institutional</a:t>
            </a:r>
            <a:r>
              <a:rPr lang="sv-SE" dirty="0" smtClean="0"/>
              <a:t> </a:t>
            </a:r>
            <a:r>
              <a:rPr lang="sv-SE" dirty="0" err="1" smtClean="0"/>
              <a:t>barriers</a:t>
            </a:r>
            <a:endParaRPr lang="sv-SE" dirty="0" smtClean="0"/>
          </a:p>
          <a:p>
            <a:r>
              <a:rPr lang="sv-SE" dirty="0" smtClean="0"/>
              <a:t>New </a:t>
            </a:r>
            <a:r>
              <a:rPr lang="sv-SE" dirty="0" err="1" smtClean="0"/>
              <a:t>economic</a:t>
            </a:r>
            <a:r>
              <a:rPr lang="sv-SE" dirty="0" smtClean="0"/>
              <a:t> system /</a:t>
            </a:r>
            <a:r>
              <a:rPr lang="sv-SE" dirty="0" err="1" smtClean="0"/>
              <a:t>large</a:t>
            </a:r>
            <a:r>
              <a:rPr lang="sv-SE" dirty="0" smtClean="0"/>
              <a:t>/small </a:t>
            </a:r>
            <a:r>
              <a:rPr lang="sv-SE" dirty="0" err="1" smtClean="0"/>
              <a:t>scale</a:t>
            </a:r>
            <a:endParaRPr lang="sv-SE" dirty="0" smtClean="0"/>
          </a:p>
          <a:p>
            <a:r>
              <a:rPr lang="sv-SE" dirty="0" smtClean="0"/>
              <a:t>Planning </a:t>
            </a:r>
            <a:r>
              <a:rPr lang="sv-SE" dirty="0" err="1" smtClean="0"/>
              <a:t>principles</a:t>
            </a:r>
            <a:r>
              <a:rPr lang="sv-SE" dirty="0" smtClean="0"/>
              <a:t>- </a:t>
            </a:r>
            <a:r>
              <a:rPr lang="sv-SE" dirty="0" err="1" smtClean="0"/>
              <a:t>think</a:t>
            </a:r>
            <a:r>
              <a:rPr lang="sv-SE" dirty="0" smtClean="0"/>
              <a:t> </a:t>
            </a:r>
            <a:r>
              <a:rPr lang="sv-SE" dirty="0" err="1" smtClean="0"/>
              <a:t>differently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326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056" y="2032000"/>
            <a:ext cx="8101013" cy="40785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v-SE" sz="9500" dirty="0" smtClean="0">
                <a:solidFill>
                  <a:schemeClr val="tx1"/>
                </a:solidFill>
              </a:rPr>
              <a:t>THE REST OF THE AFTERNOON</a:t>
            </a:r>
            <a:endParaRPr lang="sv-SE" sz="9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9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Aim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9C6114"/>
                </a:solidFill>
                <a:latin typeface="+mj-lt"/>
              </a:rPr>
              <a:t>To develop a multi- and </a:t>
            </a:r>
            <a:r>
              <a:rPr lang="en-US" sz="4800" dirty="0" err="1" smtClean="0">
                <a:solidFill>
                  <a:srgbClr val="9C6114"/>
                </a:solidFill>
                <a:latin typeface="+mj-lt"/>
              </a:rPr>
              <a:t>transdisciplinary</a:t>
            </a:r>
            <a:r>
              <a:rPr lang="en-US" sz="4800" dirty="0" smtClean="0">
                <a:solidFill>
                  <a:srgbClr val="9C6114"/>
                </a:solidFill>
                <a:latin typeface="+mj-lt"/>
              </a:rPr>
              <a:t> research platform to better understand and develop solutions to the LOCAL problems caused by an increased global temperature</a:t>
            </a:r>
            <a:endParaRPr lang="sv-SE" sz="4800" dirty="0">
              <a:solidFill>
                <a:srgbClr val="9C6114"/>
              </a:solidFill>
              <a:latin typeface="+mj-lt"/>
            </a:endParaRPr>
          </a:p>
        </p:txBody>
      </p:sp>
      <p:pic>
        <p:nvPicPr>
          <p:cNvPr id="5" name="Earthfad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9539" y="114300"/>
            <a:ext cx="2781586" cy="24075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75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31196611"/>
              </p:ext>
            </p:extLst>
          </p:nvPr>
        </p:nvGraphicFramePr>
        <p:xfrm>
          <a:off x="1500188" y="1393443"/>
          <a:ext cx="6000750" cy="405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791" y="1262017"/>
            <a:ext cx="3106622" cy="3857718"/>
          </a:xfrm>
          <a:prstGeom prst="rect">
            <a:avLst/>
          </a:prstGeom>
        </p:spPr>
      </p:pic>
      <p:sp>
        <p:nvSpPr>
          <p:cNvPr id="19" name="Ellips 18"/>
          <p:cNvSpPr/>
          <p:nvPr/>
        </p:nvSpPr>
        <p:spPr>
          <a:xfrm>
            <a:off x="6172200" y="1422366"/>
            <a:ext cx="1612900" cy="91207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/>
              <a:t>Human </a:t>
            </a:r>
            <a:r>
              <a:rPr lang="sv-SE" dirty="0" err="1" smtClean="0"/>
              <a:t>Ecologi</a:t>
            </a:r>
            <a:endParaRPr lang="sv-SE" dirty="0"/>
          </a:p>
        </p:txBody>
      </p:sp>
      <p:sp>
        <p:nvSpPr>
          <p:cNvPr id="20" name="Ellips 19"/>
          <p:cNvSpPr/>
          <p:nvPr/>
        </p:nvSpPr>
        <p:spPr>
          <a:xfrm>
            <a:off x="6604000" y="2617424"/>
            <a:ext cx="1913335" cy="912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err="1" smtClean="0"/>
              <a:t>Nuklear</a:t>
            </a:r>
            <a:r>
              <a:rPr lang="sv-SE" dirty="0" smtClean="0"/>
              <a:t> </a:t>
            </a:r>
            <a:r>
              <a:rPr lang="sv-SE" dirty="0" err="1" smtClean="0"/>
              <a:t>Physics</a:t>
            </a:r>
            <a:endParaRPr lang="sv-SE" dirty="0"/>
          </a:p>
        </p:txBody>
      </p:sp>
      <p:sp>
        <p:nvSpPr>
          <p:cNvPr id="21" name="Ellips 20"/>
          <p:cNvSpPr/>
          <p:nvPr/>
        </p:nvSpPr>
        <p:spPr>
          <a:xfrm>
            <a:off x="6584157" y="3875251"/>
            <a:ext cx="1924843" cy="912072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err="1" smtClean="0"/>
              <a:t>Resilience</a:t>
            </a:r>
            <a:r>
              <a:rPr lang="sv-SE" dirty="0" smtClean="0"/>
              <a:t> </a:t>
            </a:r>
            <a:r>
              <a:rPr lang="sv-SE" dirty="0" err="1" smtClean="0"/>
              <a:t>centre</a:t>
            </a:r>
            <a:endParaRPr lang="sv-SE" dirty="0"/>
          </a:p>
        </p:txBody>
      </p:sp>
      <p:sp>
        <p:nvSpPr>
          <p:cNvPr id="22" name="Ellips 21"/>
          <p:cNvSpPr/>
          <p:nvPr/>
        </p:nvSpPr>
        <p:spPr>
          <a:xfrm>
            <a:off x="3873500" y="142942"/>
            <a:ext cx="2208212" cy="9120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err="1" smtClean="0"/>
              <a:t>Water</a:t>
            </a:r>
            <a:r>
              <a:rPr lang="sv-SE" dirty="0" smtClean="0"/>
              <a:t> </a:t>
            </a:r>
            <a:r>
              <a:rPr lang="sv-SE" dirty="0" err="1" smtClean="0"/>
              <a:t>engeneering</a:t>
            </a:r>
            <a:endParaRPr lang="sv-SE" dirty="0"/>
          </a:p>
        </p:txBody>
      </p:sp>
      <p:sp>
        <p:nvSpPr>
          <p:cNvPr id="23" name="Ellips 22"/>
          <p:cNvSpPr/>
          <p:nvPr/>
        </p:nvSpPr>
        <p:spPr>
          <a:xfrm>
            <a:off x="673100" y="193182"/>
            <a:ext cx="2460625" cy="91207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err="1" smtClean="0"/>
              <a:t>Architecture</a:t>
            </a:r>
            <a:endParaRPr lang="sv-SE" dirty="0"/>
          </a:p>
        </p:txBody>
      </p:sp>
      <p:sp>
        <p:nvSpPr>
          <p:cNvPr id="24" name="Ellips 23"/>
          <p:cNvSpPr/>
          <p:nvPr/>
        </p:nvSpPr>
        <p:spPr>
          <a:xfrm>
            <a:off x="304800" y="1443059"/>
            <a:ext cx="1816100" cy="912072"/>
          </a:xfrm>
          <a:prstGeom prst="ellipse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>
                <a:solidFill>
                  <a:schemeClr val="bg2"/>
                </a:solidFill>
              </a:rPr>
              <a:t>GIS center</a:t>
            </a:r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25" name="Ellips 24"/>
          <p:cNvSpPr/>
          <p:nvPr/>
        </p:nvSpPr>
        <p:spPr>
          <a:xfrm>
            <a:off x="1085056" y="2680407"/>
            <a:ext cx="1066800" cy="70938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/>
              <a:t>CEC</a:t>
            </a:r>
            <a:endParaRPr lang="sv-SE" dirty="0"/>
          </a:p>
        </p:txBody>
      </p:sp>
      <p:sp>
        <p:nvSpPr>
          <p:cNvPr id="26" name="Ellips 25"/>
          <p:cNvSpPr/>
          <p:nvPr/>
        </p:nvSpPr>
        <p:spPr>
          <a:xfrm>
            <a:off x="200024" y="3875251"/>
            <a:ext cx="2454275" cy="91207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err="1" smtClean="0"/>
              <a:t>Occupational</a:t>
            </a:r>
            <a:r>
              <a:rPr lang="sv-SE" dirty="0" smtClean="0"/>
              <a:t> Health</a:t>
            </a:r>
            <a:endParaRPr lang="sv-SE" dirty="0"/>
          </a:p>
        </p:txBody>
      </p:sp>
      <p:sp>
        <p:nvSpPr>
          <p:cNvPr id="27" name="Ellips 26"/>
          <p:cNvSpPr/>
          <p:nvPr/>
        </p:nvSpPr>
        <p:spPr>
          <a:xfrm>
            <a:off x="2586037" y="5637059"/>
            <a:ext cx="1757363" cy="9120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/>
              <a:t>LUCSUS</a:t>
            </a:r>
            <a:endParaRPr lang="sv-SE" dirty="0"/>
          </a:p>
        </p:txBody>
      </p:sp>
      <p:sp>
        <p:nvSpPr>
          <p:cNvPr id="28" name="Ellips 27"/>
          <p:cNvSpPr/>
          <p:nvPr/>
        </p:nvSpPr>
        <p:spPr>
          <a:xfrm>
            <a:off x="6400800" y="5243359"/>
            <a:ext cx="1200150" cy="912072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/>
              <a:t>EAT/IKDC</a:t>
            </a:r>
            <a:endParaRPr lang="sv-SE" dirty="0"/>
          </a:p>
        </p:txBody>
      </p:sp>
      <p:sp>
        <p:nvSpPr>
          <p:cNvPr id="29" name="Ellips 28"/>
          <p:cNvSpPr/>
          <p:nvPr/>
        </p:nvSpPr>
        <p:spPr>
          <a:xfrm>
            <a:off x="6900466" y="235645"/>
            <a:ext cx="1875234" cy="9120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/>
              <a:t>WTS</a:t>
            </a:r>
            <a:endParaRPr lang="sv-SE" dirty="0"/>
          </a:p>
        </p:txBody>
      </p:sp>
      <p:sp>
        <p:nvSpPr>
          <p:cNvPr id="30" name="Ellips 29"/>
          <p:cNvSpPr/>
          <p:nvPr/>
        </p:nvSpPr>
        <p:spPr>
          <a:xfrm>
            <a:off x="602456" y="5207386"/>
            <a:ext cx="1666876" cy="912072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sv-SE" dirty="0" smtClean="0"/>
              <a:t>Public Health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349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0031" y="1933402"/>
            <a:ext cx="8101013" cy="1140090"/>
          </a:xfrm>
        </p:spPr>
        <p:txBody>
          <a:bodyPr>
            <a:noAutofit/>
          </a:bodyPr>
          <a:lstStyle/>
          <a:p>
            <a:pPr algn="ctr"/>
            <a:r>
              <a:rPr lang="sv-SE" sz="9500" dirty="0"/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val="15565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sz="3600" dirty="0" smtClean="0">
                <a:latin typeface="+mj-lt"/>
                <a:cs typeface="Monaco"/>
              </a:rPr>
              <a:t>IT WILL BECOME WARMER</a:t>
            </a:r>
            <a:endParaRPr lang="sv-SE" sz="3600" dirty="0">
              <a:latin typeface="+mj-lt"/>
              <a:cs typeface="Monaco"/>
            </a:endParaRPr>
          </a:p>
          <a:p>
            <a:endParaRPr lang="sv-SE" sz="3600" dirty="0" smtClean="0">
              <a:latin typeface="+mj-lt"/>
              <a:cs typeface="Monaco"/>
            </a:endParaRPr>
          </a:p>
          <a:p>
            <a:r>
              <a:rPr lang="sv-SE" sz="3600" dirty="0" smtClean="0">
                <a:latin typeface="+mj-lt"/>
                <a:cs typeface="Monaco"/>
              </a:rPr>
              <a:t>WEAK GROUPS WILL SUFFER THE MOST</a:t>
            </a:r>
          </a:p>
          <a:p>
            <a:endParaRPr lang="sv-SE" sz="3600" dirty="0" smtClean="0">
              <a:latin typeface="+mj-lt"/>
              <a:cs typeface="Monaco"/>
            </a:endParaRPr>
          </a:p>
          <a:p>
            <a:r>
              <a:rPr lang="sv-SE" sz="3600" dirty="0" smtClean="0">
                <a:latin typeface="+mj-lt"/>
                <a:cs typeface="Monaco"/>
              </a:rPr>
              <a:t>PERSONS LIVING IN A WARM CLIMATE WILL GET IT WARMER</a:t>
            </a:r>
            <a:endParaRPr lang="sv-SE" sz="3600" dirty="0">
              <a:latin typeface="+mj-lt"/>
              <a:cs typeface="Monaco"/>
            </a:endParaRPr>
          </a:p>
          <a:p>
            <a:pPr marL="0" indent="0">
              <a:buNone/>
            </a:pPr>
            <a:endParaRPr lang="sv-SE" dirty="0">
              <a:latin typeface="Monaco"/>
              <a:cs typeface="Monaco"/>
            </a:endParaRPr>
          </a:p>
          <a:p>
            <a:pPr marL="0" indent="0">
              <a:buNone/>
            </a:pPr>
            <a:endParaRPr lang="sv-SE" dirty="0" smtClean="0">
              <a:latin typeface="Chalkduster"/>
              <a:cs typeface="Chalkduster"/>
            </a:endParaRPr>
          </a:p>
          <a:p>
            <a:pPr marL="0" indent="0">
              <a:buNone/>
            </a:pPr>
            <a:endParaRPr lang="sv-SE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79422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95" y="0"/>
            <a:ext cx="903622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0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341" cy="71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01126" cy="69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01293"/>
      </p:ext>
    </p:extLst>
  </p:cSld>
  <p:clrMapOvr>
    <a:masterClrMapping/>
  </p:clrMapOvr>
</p:sld>
</file>

<file path=ppt/theme/theme1.xml><?xml version="1.0" encoding="utf-8"?>
<a:theme xmlns:a="http://schemas.openxmlformats.org/drawingml/2006/main" name="PPT mall ENG 2011 ver2007">
  <a:themeElements>
    <a:clrScheme name="LU 2012">
      <a:dk1>
        <a:srgbClr val="9C6114"/>
      </a:dk1>
      <a:lt1>
        <a:srgbClr val="FFFFFF"/>
      </a:lt1>
      <a:dk2>
        <a:srgbClr val="4D4C44"/>
      </a:dk2>
      <a:lt2>
        <a:srgbClr val="000080"/>
      </a:lt2>
      <a:accent1>
        <a:srgbClr val="9A5B0B"/>
      </a:accent1>
      <a:accent2>
        <a:srgbClr val="E9C4C7"/>
      </a:accent2>
      <a:accent3>
        <a:srgbClr val="B9D3DC"/>
      </a:accent3>
      <a:accent4>
        <a:srgbClr val="ADCAB8"/>
      </a:accent4>
      <a:accent5>
        <a:srgbClr val="D6D2C4"/>
      </a:accent5>
      <a:accent6>
        <a:srgbClr val="BFB8AF"/>
      </a:accent6>
      <a:hlink>
        <a:srgbClr val="333333"/>
      </a:hlink>
      <a:folHlink>
        <a:srgbClr val="D2BA81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17152</TotalTime>
  <Words>188</Words>
  <Application>Microsoft Office PowerPoint</Application>
  <PresentationFormat>Anpassad</PresentationFormat>
  <Paragraphs>61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PPT mall ENG 2011 ver2007</vt:lpstr>
      <vt:lpstr>PowerPoint-presentation</vt:lpstr>
      <vt:lpstr>Aim</vt:lpstr>
      <vt:lpstr>PowerPoint-presentation</vt:lpstr>
      <vt:lpstr>PowerPoint-presentation</vt:lpstr>
      <vt:lpstr>PROBLEMS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Problems dealt with: Heat and…</vt:lpstr>
      <vt:lpstr>CASES</vt:lpstr>
      <vt:lpstr>PowerPoint-presentation</vt:lpstr>
      <vt:lpstr>PowerPoint-presentation</vt:lpstr>
      <vt:lpstr>Solutions dealt with</vt:lpstr>
      <vt:lpstr>PowerPoint-presentation</vt:lpstr>
    </vt:vector>
  </TitlesOfParts>
  <Company>Borstahusen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Ulrika Nilsson</dc:title>
  <dc:creator>Maria Lindfors</dc:creator>
  <cp:lastModifiedBy>Karin Lundgren</cp:lastModifiedBy>
  <cp:revision>437</cp:revision>
  <cp:lastPrinted>2014-04-28T12:47:27Z</cp:lastPrinted>
  <dcterms:created xsi:type="dcterms:W3CDTF">2012-04-17T08:59:14Z</dcterms:created>
  <dcterms:modified xsi:type="dcterms:W3CDTF">2015-06-15T08:55:40Z</dcterms:modified>
</cp:coreProperties>
</file>